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3" r:id="rId1"/>
    <p:sldMasterId id="2147483705" r:id="rId2"/>
  </p:sldMasterIdLst>
  <p:notesMasterIdLst>
    <p:notesMasterId r:id="rId25"/>
  </p:notesMasterIdLst>
  <p:handoutMasterIdLst>
    <p:handoutMasterId r:id="rId26"/>
  </p:handoutMasterIdLst>
  <p:sldIdLst>
    <p:sldId id="338" r:id="rId3"/>
    <p:sldId id="386" r:id="rId4"/>
    <p:sldId id="419" r:id="rId5"/>
    <p:sldId id="477" r:id="rId6"/>
    <p:sldId id="422" r:id="rId7"/>
    <p:sldId id="478" r:id="rId8"/>
    <p:sldId id="479" r:id="rId9"/>
    <p:sldId id="443" r:id="rId10"/>
    <p:sldId id="428" r:id="rId11"/>
    <p:sldId id="440" r:id="rId12"/>
    <p:sldId id="442" r:id="rId13"/>
    <p:sldId id="429" r:id="rId14"/>
    <p:sldId id="480" r:id="rId15"/>
    <p:sldId id="481" r:id="rId16"/>
    <p:sldId id="444" r:id="rId17"/>
    <p:sldId id="445" r:id="rId18"/>
    <p:sldId id="446" r:id="rId19"/>
    <p:sldId id="483" r:id="rId20"/>
    <p:sldId id="484" r:id="rId21"/>
    <p:sldId id="485" r:id="rId22"/>
    <p:sldId id="401" r:id="rId23"/>
    <p:sldId id="421" r:id="rId24"/>
  </p:sldIdLst>
  <p:sldSz cx="9144000" cy="6858000" type="screen4x3"/>
  <p:notesSz cx="6858000" cy="9144000"/>
  <p:defaultTextStyle>
    <a:defPPr>
      <a:defRPr lang="en-US"/>
    </a:defPPr>
    <a:lvl1pPr algn="l" defTabSz="912813" rtl="0" fontAlgn="base">
      <a:spcBef>
        <a:spcPct val="0"/>
      </a:spcBef>
      <a:spcAft>
        <a:spcPct val="0"/>
      </a:spcAft>
      <a:defRPr kern="1200">
        <a:solidFill>
          <a:schemeClr val="tx1"/>
        </a:solidFill>
        <a:latin typeface="Arial" pitchFamily="34" charset="0"/>
        <a:ea typeface="+mn-ea"/>
        <a:cs typeface="+mn-cs"/>
      </a:defRPr>
    </a:lvl1pPr>
    <a:lvl2pPr marL="455613" indent="1588" algn="l" defTabSz="912813" rtl="0" fontAlgn="base">
      <a:spcBef>
        <a:spcPct val="0"/>
      </a:spcBef>
      <a:spcAft>
        <a:spcPct val="0"/>
      </a:spcAft>
      <a:defRPr kern="1200">
        <a:solidFill>
          <a:schemeClr val="tx1"/>
        </a:solidFill>
        <a:latin typeface="Arial" pitchFamily="34" charset="0"/>
        <a:ea typeface="+mn-ea"/>
        <a:cs typeface="+mn-cs"/>
      </a:defRPr>
    </a:lvl2pPr>
    <a:lvl3pPr marL="912813" indent="1588" algn="l" defTabSz="912813" rtl="0" fontAlgn="base">
      <a:spcBef>
        <a:spcPct val="0"/>
      </a:spcBef>
      <a:spcAft>
        <a:spcPct val="0"/>
      </a:spcAft>
      <a:defRPr kern="1200">
        <a:solidFill>
          <a:schemeClr val="tx1"/>
        </a:solidFill>
        <a:latin typeface="Arial" pitchFamily="34" charset="0"/>
        <a:ea typeface="+mn-ea"/>
        <a:cs typeface="+mn-cs"/>
      </a:defRPr>
    </a:lvl3pPr>
    <a:lvl4pPr marL="1370013" indent="1588" algn="l" defTabSz="912813" rtl="0" fontAlgn="base">
      <a:spcBef>
        <a:spcPct val="0"/>
      </a:spcBef>
      <a:spcAft>
        <a:spcPct val="0"/>
      </a:spcAft>
      <a:defRPr kern="1200">
        <a:solidFill>
          <a:schemeClr val="tx1"/>
        </a:solidFill>
        <a:latin typeface="Arial" pitchFamily="34" charset="0"/>
        <a:ea typeface="+mn-ea"/>
        <a:cs typeface="+mn-cs"/>
      </a:defRPr>
    </a:lvl4pPr>
    <a:lvl5pPr marL="1827213" indent="1588" algn="l" defTabSz="912813"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eather Littlejohn"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CC00"/>
    <a:srgbClr val="74A5BE"/>
    <a:srgbClr val="808080"/>
    <a:srgbClr val="4D4D4D"/>
    <a:srgbClr val="336699"/>
    <a:srgbClr val="C0C0C0"/>
    <a:srgbClr val="FF9900"/>
    <a:srgbClr val="FFFFCC"/>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8783" autoAdjust="0"/>
    <p:restoredTop sz="95286" autoAdjust="0"/>
  </p:normalViewPr>
  <p:slideViewPr>
    <p:cSldViewPr snapToGrid="0">
      <p:cViewPr varScale="1">
        <p:scale>
          <a:sx n="88" d="100"/>
          <a:sy n="88" d="100"/>
        </p:scale>
        <p:origin x="-192" y="-108"/>
      </p:cViewPr>
      <p:guideLst>
        <p:guide orient="horz" pos="139"/>
        <p:guide orient="horz" pos="849"/>
        <p:guide orient="horz" pos="1589"/>
        <p:guide orient="horz" pos="3053"/>
        <p:guide orient="horz" pos="1939"/>
        <p:guide orient="horz" pos="4177"/>
        <p:guide pos="2879"/>
        <p:guide pos="232"/>
        <p:guide pos="455"/>
        <p:guide pos="5528"/>
        <p:guide pos="863"/>
        <p:guide pos="5299"/>
        <p:guide pos="975"/>
        <p:guide pos="2324"/>
      </p:guideLst>
    </p:cSldViewPr>
  </p:slideViewPr>
  <p:outlineViewPr>
    <p:cViewPr>
      <p:scale>
        <a:sx n="33" d="100"/>
        <a:sy n="33" d="100"/>
      </p:scale>
      <p:origin x="0" y="20064"/>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70" d="100"/>
          <a:sy n="70" d="100"/>
        </p:scale>
        <p:origin x="-1860" y="-108"/>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commentAuthors" Target="commentAuthors.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1A26677E-8E31-454E-AD5B-7D287A4E08AC}" type="datetimeFigureOut">
              <a:rPr lang="en-US"/>
              <a:pPr/>
              <a:t>3/18/2008</a:t>
            </a:fld>
            <a:endParaRPr lang="en-US"/>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defTabSz="914327" fontAlgn="auto">
              <a:spcBef>
                <a:spcPts val="0"/>
              </a:spcBef>
              <a:spcAft>
                <a:spcPts val="0"/>
              </a:spcAft>
              <a:defRPr sz="500" dirty="0" smtClean="0">
                <a:solidFill>
                  <a:srgbClr val="000000"/>
                </a:solidFill>
              </a:defRPr>
            </a:lvl1pPr>
          </a:lstStyle>
          <a:p>
            <a:pPr>
              <a:defRPr/>
            </a:pPr>
            <a:r>
              <a:rPr lang="en-US"/>
              <a:t>© 2007 Microsoft Corporation. All rights reserved. Microsoft, Windows, Windows Vista and other product names are or may be registered trademarks and/or trademarks in the U.S. and/or other countries.</a:t>
            </a:r>
          </a:p>
          <a:p>
            <a:pPr>
              <a:defRPr/>
            </a:pPr>
            <a:r>
              <a:rPr lang="en-US"/>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br>
            <a:r>
              <a:rPr lang="en-US"/>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400" y="8685213"/>
            <a:ext cx="608013"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A2940012-6EDD-45BD-9ECF-FABF4EFF13B7}" type="slidenum">
              <a:rPr lang="en-US"/>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A29B1B04-D777-43E9-A116-A59B6240A217}" type="datetimeFigureOut">
              <a:rPr lang="en-US"/>
              <a:pPr/>
              <a:t>3/18/2008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defTabSz="914327" fontAlgn="auto">
              <a:spcBef>
                <a:spcPts val="0"/>
              </a:spcBef>
              <a:spcAft>
                <a:spcPts val="0"/>
              </a:spcAft>
              <a:defRPr sz="500" dirty="0" smtClean="0">
                <a:solidFill>
                  <a:srgbClr val="000000"/>
                </a:solidFill>
                <a:latin typeface="Arial" pitchFamily="34" charset="0"/>
              </a:defRPr>
            </a:lvl1pPr>
          </a:lstStyle>
          <a:p>
            <a:pPr>
              <a:defRPr/>
            </a:pPr>
            <a:r>
              <a:rPr lang="en-US"/>
              <a:t>© 2007 Microsoft Corporation. All rights reserved. Microsoft, Windows, Windows Vista and other product names are or may be registered trademarks and/or trademarks in the U.S. and/or other countries.</a:t>
            </a:r>
          </a:p>
          <a:p>
            <a:pPr>
              <a:defRPr/>
            </a:pPr>
            <a:r>
              <a:rPr lang="en-US"/>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br>
            <a:r>
              <a:rPr lang="en-US"/>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172200" y="8685213"/>
            <a:ext cx="684213"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15C49BAC-8153-417A-B1D8-EB43F4B39C3F}" type="slidenum">
              <a:rPr lang="en-US"/>
              <a:pPr/>
              <a:t>‹#›</a:t>
            </a:fld>
            <a:endParaRPr lang="en-US"/>
          </a:p>
        </p:txBody>
      </p:sp>
    </p:spTree>
  </p:cSld>
  <p:clrMap bg1="lt1" tx1="dk1" bg2="lt2" tx2="dk2" accent1="accent1" accent2="accent2" accent3="accent3" accent4="accent4" accent5="accent5" accent6="accent6" hlink="hlink" folHlink="folHlink"/>
  <p:notesStyle>
    <a:lvl1pPr algn="l" defTabSz="912813" rtl="0" fontAlgn="base">
      <a:lnSpc>
        <a:spcPct val="90000"/>
      </a:lnSpc>
      <a:spcBef>
        <a:spcPct val="30000"/>
      </a:spcBef>
      <a:spcAft>
        <a:spcPts val="338"/>
      </a:spcAft>
      <a:defRPr sz="900" kern="1200">
        <a:solidFill>
          <a:schemeClr val="tx1"/>
        </a:solidFill>
        <a:latin typeface="Arial" pitchFamily="34" charset="0"/>
        <a:ea typeface="+mn-ea"/>
        <a:cs typeface="+mn-cs"/>
      </a:defRPr>
    </a:lvl1pPr>
    <a:lvl2pPr marL="212725" indent="-104775" algn="l" defTabSz="912813" rtl="0" fontAlgn="base">
      <a:lnSpc>
        <a:spcPct val="90000"/>
      </a:lnSpc>
      <a:spcBef>
        <a:spcPct val="30000"/>
      </a:spcBef>
      <a:spcAft>
        <a:spcPts val="338"/>
      </a:spcAft>
      <a:buFont typeface="Arial" pitchFamily="34" charset="0"/>
      <a:buChar char="•"/>
      <a:defRPr sz="900" kern="1200">
        <a:solidFill>
          <a:schemeClr val="tx1"/>
        </a:solidFill>
        <a:latin typeface="Arial" pitchFamily="34" charset="0"/>
        <a:ea typeface="+mn-ea"/>
        <a:cs typeface="+mn-cs"/>
      </a:defRPr>
    </a:lvl2pPr>
    <a:lvl3pPr marL="327025" indent="-114300" algn="l" defTabSz="912813" rtl="0" fontAlgn="base">
      <a:lnSpc>
        <a:spcPct val="90000"/>
      </a:lnSpc>
      <a:spcBef>
        <a:spcPct val="30000"/>
      </a:spcBef>
      <a:spcAft>
        <a:spcPts val="338"/>
      </a:spcAft>
      <a:buFont typeface="Arial" pitchFamily="34" charset="0"/>
      <a:buChar char="•"/>
      <a:defRPr sz="900" kern="1200">
        <a:solidFill>
          <a:schemeClr val="tx1"/>
        </a:solidFill>
        <a:latin typeface="Arial" pitchFamily="34" charset="0"/>
        <a:ea typeface="+mn-ea"/>
        <a:cs typeface="+mn-cs"/>
      </a:defRPr>
    </a:lvl3pPr>
    <a:lvl4pPr marL="482600" indent="-146050" algn="l" defTabSz="912813" rtl="0" fontAlgn="base">
      <a:lnSpc>
        <a:spcPct val="90000"/>
      </a:lnSpc>
      <a:spcBef>
        <a:spcPct val="30000"/>
      </a:spcBef>
      <a:spcAft>
        <a:spcPts val="338"/>
      </a:spcAft>
      <a:buFont typeface="Arial" pitchFamily="34" charset="0"/>
      <a:buChar char="•"/>
      <a:defRPr sz="900" kern="1200">
        <a:solidFill>
          <a:schemeClr val="tx1"/>
        </a:solidFill>
        <a:latin typeface="Arial" pitchFamily="34" charset="0"/>
        <a:ea typeface="+mn-ea"/>
        <a:cs typeface="+mn-cs"/>
      </a:defRPr>
    </a:lvl4pPr>
    <a:lvl5pPr marL="614363" indent="-114300" algn="l" defTabSz="912813" rtl="0" fontAlgn="base">
      <a:lnSpc>
        <a:spcPct val="90000"/>
      </a:lnSpc>
      <a:spcBef>
        <a:spcPct val="30000"/>
      </a:spcBef>
      <a:spcAft>
        <a:spcPts val="338"/>
      </a:spcAft>
      <a:buFont typeface="Arial" pitchFamily="34" charset="0"/>
      <a:buChar char="•"/>
      <a:defRPr sz="900" kern="1200">
        <a:solidFill>
          <a:schemeClr val="tx1"/>
        </a:solidFill>
        <a:latin typeface="Arial" pitchFamily="34" charset="0"/>
        <a:ea typeface="+mn-ea"/>
        <a:cs typeface="+mn-cs"/>
      </a:defRPr>
    </a:lvl5pPr>
    <a:lvl6pPr marL="2285818" algn="l" defTabSz="914327" rtl="0" eaLnBrk="1" latinLnBrk="0" hangingPunct="1">
      <a:defRPr sz="1200" kern="1200">
        <a:solidFill>
          <a:schemeClr val="tx1"/>
        </a:solidFill>
        <a:latin typeface="+mn-lt"/>
        <a:ea typeface="+mn-ea"/>
        <a:cs typeface="+mn-cs"/>
      </a:defRPr>
    </a:lvl6pPr>
    <a:lvl7pPr marL="2742980" algn="l" defTabSz="914327" rtl="0" eaLnBrk="1" latinLnBrk="0" hangingPunct="1">
      <a:defRPr sz="1200" kern="1200">
        <a:solidFill>
          <a:schemeClr val="tx1"/>
        </a:solidFill>
        <a:latin typeface="+mn-lt"/>
        <a:ea typeface="+mn-ea"/>
        <a:cs typeface="+mn-cs"/>
      </a:defRPr>
    </a:lvl7pPr>
    <a:lvl8pPr marL="3200144" algn="l" defTabSz="914327" rtl="0" eaLnBrk="1" latinLnBrk="0" hangingPunct="1">
      <a:defRPr sz="1200" kern="1200">
        <a:solidFill>
          <a:schemeClr val="tx1"/>
        </a:solidFill>
        <a:latin typeface="+mn-lt"/>
        <a:ea typeface="+mn-ea"/>
        <a:cs typeface="+mn-cs"/>
      </a:defRPr>
    </a:lvl8pPr>
    <a:lvl9pPr marL="3657308" algn="l" defTabSz="914327"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ide Image Placeholder 1"/>
          <p:cNvSpPr>
            <a:spLocks noGrp="1" noRot="1" noChangeAspect="1"/>
          </p:cNvSpPr>
          <p:nvPr>
            <p:ph type="sldImg"/>
          </p:nvPr>
        </p:nvSpPr>
        <p:spPr bwMode="auto">
          <a:noFill/>
          <a:ln>
            <a:solidFill>
              <a:srgbClr val="000000"/>
            </a:solidFill>
            <a:miter lim="800000"/>
            <a:headEnd/>
            <a:tailEnd/>
          </a:ln>
        </p:spPr>
      </p:sp>
      <p:sp>
        <p:nvSpPr>
          <p:cNvPr id="1945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19459" name="Header Placeholder 3"/>
          <p:cNvSpPr>
            <a:spLocks noGrp="1"/>
          </p:cNvSpPr>
          <p:nvPr>
            <p:ph type="hdr" sz="quarter"/>
          </p:nvPr>
        </p:nvSpPr>
        <p:spPr bwMode="auto">
          <a:noFill/>
          <a:ln>
            <a:miter lim="800000"/>
            <a:headEnd/>
            <a:tailEnd/>
          </a:ln>
        </p:spPr>
        <p:txBody>
          <a:bodyPr/>
          <a:lstStyle/>
          <a:p>
            <a:endParaRPr lang="en-US"/>
          </a:p>
        </p:txBody>
      </p:sp>
      <p:sp>
        <p:nvSpPr>
          <p:cNvPr id="19460" name="Date Placeholder 4"/>
          <p:cNvSpPr>
            <a:spLocks noGrp="1"/>
          </p:cNvSpPr>
          <p:nvPr>
            <p:ph type="dt" sz="quarter" idx="1"/>
          </p:nvPr>
        </p:nvSpPr>
        <p:spPr bwMode="auto">
          <a:noFill/>
          <a:ln>
            <a:miter lim="800000"/>
            <a:headEnd/>
            <a:tailEnd/>
          </a:ln>
        </p:spPr>
        <p:txBody>
          <a:bodyPr/>
          <a:lstStyle/>
          <a:p>
            <a:fld id="{C8488030-98F4-4041-9683-3FE9BE5614FF}" type="datetime8">
              <a:rPr lang="en-US"/>
              <a:pPr/>
              <a:t>3/18/2008 12:28 PM</a:t>
            </a:fld>
            <a:endParaRPr lang="en-US"/>
          </a:p>
        </p:txBody>
      </p:sp>
      <p:sp>
        <p:nvSpPr>
          <p:cNvPr id="19461" name="Footer Placeholder 5"/>
          <p:cNvSpPr>
            <a:spLocks noGrp="1"/>
          </p:cNvSpPr>
          <p:nvPr>
            <p:ph type="ftr" sz="quarter" idx="4"/>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r>
              <a:rPr lang="en-US"/>
              <a:t>© 2007 Microsoft Corporation. All rights reserved. Microsoft, Windows, Windows Vista and other product names are or may be registered trademarks and/or trademarks in the U.S. and/or other countries.</a:t>
            </a:r>
          </a:p>
          <a:p>
            <a:pPr defTabSz="912813" fontAlgn="base">
              <a:spcBef>
                <a:spcPct val="0"/>
              </a:spcBef>
              <a:spcAft>
                <a:spcPct val="0"/>
              </a:spcAft>
            </a:pPr>
            <a:r>
              <a:rPr lang="en-US"/>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br>
            <a:r>
              <a:rPr lang="en-US"/>
              <a:t>MICROSOFT MAKES NO WARRANTIES, EXPRESS, IMPLIED OR STATUTORY, AS TO THE INFORMATION IN THIS PRESENTATION.</a:t>
            </a:r>
          </a:p>
          <a:p>
            <a:pPr defTabSz="912813" fontAlgn="base">
              <a:spcBef>
                <a:spcPct val="0"/>
              </a:spcBef>
              <a:spcAft>
                <a:spcPct val="0"/>
              </a:spcAft>
            </a:pPr>
            <a:endParaRPr lang="en-US">
              <a:solidFill>
                <a:schemeClr val="tx1"/>
              </a:solidFill>
            </a:endParaRPr>
          </a:p>
        </p:txBody>
      </p:sp>
      <p:sp>
        <p:nvSpPr>
          <p:cNvPr id="19462" name="Slide Number Placeholder 6"/>
          <p:cNvSpPr>
            <a:spLocks noGrp="1"/>
          </p:cNvSpPr>
          <p:nvPr>
            <p:ph type="sldNum" sz="quarter" idx="5"/>
          </p:nvPr>
        </p:nvSpPr>
        <p:spPr bwMode="auto">
          <a:noFill/>
          <a:ln>
            <a:miter lim="800000"/>
            <a:headEnd/>
            <a:tailEnd/>
          </a:ln>
        </p:spPr>
        <p:txBody>
          <a:bodyPr/>
          <a:lstStyle/>
          <a:p>
            <a:fld id="{8AC5420B-18C0-4E0A-9689-CA619A43482D}" type="slidenum">
              <a:rPr lang="en-US"/>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2"/>
          <p:cNvSpPr>
            <a:spLocks noGrp="1" noRot="1" noChangeAspect="1" noTextEdit="1"/>
          </p:cNvSpPr>
          <p:nvPr>
            <p:ph type="sldImg"/>
          </p:nvPr>
        </p:nvSpPr>
        <p:spPr bwMode="auto">
          <a:noFill/>
          <a:ln>
            <a:solidFill>
              <a:srgbClr val="000000"/>
            </a:solidFill>
            <a:miter lim="800000"/>
            <a:headEnd/>
            <a:tailEnd/>
          </a:ln>
        </p:spPr>
      </p:sp>
      <p:sp>
        <p:nvSpPr>
          <p:cNvPr id="56322" name="Rectangle 3"/>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a:ln/>
        </p:spPr>
        <p:txBody>
          <a:bodyPr/>
          <a:lstStyle/>
          <a:p>
            <a:fld id="{3D635C95-0B83-4643-B98B-BEA4FDB10CED}" type="slidenum">
              <a:rPr lang="en-US"/>
              <a:pPr/>
              <a:t>15</a:t>
            </a:fld>
            <a:endParaRPr lang="en-US"/>
          </a:p>
        </p:txBody>
      </p:sp>
      <p:sp>
        <p:nvSpPr>
          <p:cNvPr id="16386" name="Rectangle 2"/>
          <p:cNvSpPr>
            <a:spLocks noGrp="1" noRot="1" noChangeAspect="1" noChangeArrowheads="1" noTextEdit="1"/>
          </p:cNvSpPr>
          <p:nvPr>
            <p:ph type="sldImg"/>
          </p:nvPr>
        </p:nvSpPr>
        <p:spPr>
          <a:xfrm>
            <a:off x="1155700" y="682625"/>
            <a:ext cx="4548188" cy="3411538"/>
          </a:xfrm>
          <a:ln/>
        </p:spPr>
      </p:sp>
      <p:sp>
        <p:nvSpPr>
          <p:cNvPr id="16387" name="Rectangle 3"/>
          <p:cNvSpPr>
            <a:spLocks noGrp="1" noChangeArrowheads="1"/>
          </p:cNvSpPr>
          <p:nvPr>
            <p:ph type="body" idx="1"/>
          </p:nvPr>
        </p:nvSpPr>
        <p:spPr>
          <a:xfrm>
            <a:off x="914400" y="4322763"/>
            <a:ext cx="4800600" cy="2794000"/>
          </a:xfrm>
        </p:spPr>
        <p:txBody>
          <a:bodyPr/>
          <a:lstStyle/>
          <a:p>
            <a:r>
              <a:rPr lang="en-US"/>
              <a:t>All database applications have the following parts:</a:t>
            </a:r>
          </a:p>
          <a:p>
            <a:r>
              <a:rPr lang="en-US"/>
              <a:t>--The database engine, which stores, modifies, and retrieves data.</a:t>
            </a:r>
          </a:p>
          <a:p>
            <a:r>
              <a:rPr lang="en-US"/>
              <a:t>--The user interface, which presents information to users of the application and receives their instructions for data changes.</a:t>
            </a:r>
          </a:p>
          <a:p>
            <a:r>
              <a:rPr lang="en-US"/>
              <a:t>--The application logic, which determines the rules of interaction between the users and the data.</a:t>
            </a:r>
          </a:p>
          <a:p>
            <a:r>
              <a:rPr lang="en-US"/>
              <a:t>These three parts are often assigned to logical elements referred to as </a:t>
            </a:r>
            <a:r>
              <a:rPr lang="en-US" i="1"/>
              <a:t>tiers</a:t>
            </a:r>
            <a:r>
              <a:rPr lang="en-US"/>
              <a:t> consisting of database services, presentation services and middle-tier services.</a:t>
            </a:r>
          </a:p>
          <a:p>
            <a:r>
              <a:rPr lang="en-US"/>
              <a:t>The term </a:t>
            </a:r>
            <a:r>
              <a:rPr lang="en-US" i="1"/>
              <a:t>n-tier</a:t>
            </a:r>
            <a:r>
              <a:rPr lang="en-US"/>
              <a:t> refers to the fact that there may be multiple levels of components in the middle tier; these components service multiple presentation-tier applications and access data in multiple data sources. </a:t>
            </a:r>
          </a:p>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a:ln/>
        </p:spPr>
        <p:txBody>
          <a:bodyPr/>
          <a:lstStyle/>
          <a:p>
            <a:fld id="{89BB58F2-95E9-46D9-B99F-88A888E50547}" type="slidenum">
              <a:rPr lang="en-US"/>
              <a:pPr/>
              <a:t>16</a:t>
            </a:fld>
            <a:endParaRPr lang="en-US"/>
          </a:p>
        </p:txBody>
      </p:sp>
      <p:sp>
        <p:nvSpPr>
          <p:cNvPr id="18434" name="Rectangle 2"/>
          <p:cNvSpPr>
            <a:spLocks noGrp="1" noRot="1" noChangeAspect="1" noChangeArrowheads="1" noTextEdit="1"/>
          </p:cNvSpPr>
          <p:nvPr>
            <p:ph type="sldImg"/>
          </p:nvPr>
        </p:nvSpPr>
        <p:spPr>
          <a:xfrm>
            <a:off x="1155700" y="682625"/>
            <a:ext cx="4548188" cy="3411538"/>
          </a:xfrm>
          <a:ln/>
        </p:spPr>
      </p:sp>
      <p:sp>
        <p:nvSpPr>
          <p:cNvPr id="18435" name="Rectangle 3"/>
          <p:cNvSpPr>
            <a:spLocks noGrp="1" noChangeArrowheads="1"/>
          </p:cNvSpPr>
          <p:nvPr>
            <p:ph type="body" idx="1"/>
          </p:nvPr>
        </p:nvSpPr>
        <p:spPr>
          <a:xfrm>
            <a:off x="914400" y="4322763"/>
            <a:ext cx="5638800" cy="3968750"/>
          </a:xfrm>
        </p:spPr>
        <p:txBody>
          <a:bodyPr/>
          <a:lstStyle/>
          <a:p>
            <a:r>
              <a:rPr lang="en-US" dirty="0"/>
              <a:t>The database services tier is responsible for all processes involving the data itself, such as: storage, manipulation, retrieval, security, data integrity, tracing and tuning,  backup and restore. The database services tier can be a relational database engine, or an ISAM database like Microsoft Access, or even a set of text files, perhaps XML, plus some system for organizing and manipulating them.  </a:t>
            </a:r>
          </a:p>
          <a:p>
            <a:r>
              <a:rPr lang="en-US" dirty="0"/>
              <a:t>The presentation tier consists of the part of the database application that users interact with. It’s responsible for data display, data entry and editing, data lookup and inquiries, and basic data validation. The presentation tier can be Access, a Visual Basic application, a Web browser-based application, a Microsoft Office application like Word or Excel, or any piece of software designed to give users access to data.</a:t>
            </a:r>
          </a:p>
          <a:p>
            <a:r>
              <a:rPr lang="en-US" dirty="0"/>
              <a:t>The middle-tier services layer can include components to handle workflow, business logic, complex data validation, control of data connections, and interaction with the other tiers. In some applications, the presentation tier is isolated from direct access to data </a:t>
            </a:r>
            <a:r>
              <a:rPr lang="en-US" dirty="0" err="1"/>
              <a:t>services</a:t>
            </a:r>
            <a:r>
              <a:rPr lang="en-US" dirty="0" err="1">
                <a:sym typeface="Symbol" pitchFamily="18" charset="2"/>
              </a:rPr>
              <a:t></a:t>
            </a:r>
            <a:r>
              <a:rPr lang="en-US" dirty="0" err="1"/>
              <a:t>all</a:t>
            </a:r>
            <a:r>
              <a:rPr lang="en-US" dirty="0"/>
              <a:t> its data access requests are mediated by components in the middle tier (you’ll see an example later in the presentation). These components often take the form of ActiveX DLLs in Visual Basic applications. However, SQL Server stored procedures can also be viewed as middle-tier objects that mediate data access. XML-based applications might include XSLT </a:t>
            </a:r>
            <a:r>
              <a:rPr lang="en-US" dirty="0" err="1"/>
              <a:t>stylesheets</a:t>
            </a:r>
            <a:r>
              <a:rPr lang="en-US" dirty="0"/>
              <a:t> for transforming data in the middle tier. Middle-tier objects often exist in multiple layers, interacting with each other as well as with the presentation and data tiers. Object models are often used to organize and standardize middle-tier services.</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2"/>
          <p:cNvSpPr>
            <a:spLocks noGrp="1" noRot="1" noChangeAspect="1" noTextEdit="1"/>
          </p:cNvSpPr>
          <p:nvPr>
            <p:ph type="sldImg"/>
          </p:nvPr>
        </p:nvSpPr>
        <p:spPr bwMode="auto">
          <a:noFill/>
          <a:ln>
            <a:solidFill>
              <a:srgbClr val="000000"/>
            </a:solidFill>
            <a:miter lim="800000"/>
            <a:headEnd/>
            <a:tailEnd/>
          </a:ln>
        </p:spPr>
      </p:sp>
      <p:sp>
        <p:nvSpPr>
          <p:cNvPr id="56322" name="Rectangle 3"/>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2"/>
          <p:cNvSpPr>
            <a:spLocks noGrp="1" noRot="1" noChangeAspect="1" noTextEdit="1"/>
          </p:cNvSpPr>
          <p:nvPr>
            <p:ph type="sldImg"/>
          </p:nvPr>
        </p:nvSpPr>
        <p:spPr bwMode="auto">
          <a:noFill/>
          <a:ln>
            <a:solidFill>
              <a:srgbClr val="000000"/>
            </a:solidFill>
            <a:miter lim="800000"/>
            <a:headEnd/>
            <a:tailEnd/>
          </a:ln>
        </p:spPr>
      </p:sp>
      <p:sp>
        <p:nvSpPr>
          <p:cNvPr id="56322" name="Rectangle 3"/>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Rot="1" noChangeAspect="1" noTextEdit="1"/>
          </p:cNvSpPr>
          <p:nvPr>
            <p:ph type="sldImg"/>
          </p:nvPr>
        </p:nvSpPr>
        <p:spPr bwMode="auto">
          <a:noFill/>
          <a:ln>
            <a:solidFill>
              <a:srgbClr val="000000"/>
            </a:solidFill>
            <a:miter lim="800000"/>
            <a:headEnd/>
            <a:tailEnd/>
          </a:ln>
        </p:spPr>
      </p:sp>
      <p:sp>
        <p:nvSpPr>
          <p:cNvPr id="98307"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Rot="1" noChangeAspect="1" noTextEdit="1"/>
          </p:cNvSpPr>
          <p:nvPr>
            <p:ph type="sldImg"/>
          </p:nvPr>
        </p:nvSpPr>
        <p:spPr bwMode="auto">
          <a:noFill/>
          <a:ln>
            <a:solidFill>
              <a:srgbClr val="000000"/>
            </a:solidFill>
            <a:miter lim="800000"/>
            <a:headEnd/>
            <a:tailEnd/>
          </a:ln>
        </p:spPr>
      </p:sp>
      <p:sp>
        <p:nvSpPr>
          <p:cNvPr id="99331"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p:cNvSpPr>
          <p:nvPr>
            <p:ph type="sldImg"/>
          </p:nvPr>
        </p:nvSpPr>
        <p:spPr bwMode="auto">
          <a:noFill/>
          <a:ln>
            <a:solidFill>
              <a:srgbClr val="000000"/>
            </a:solidFill>
            <a:miter lim="800000"/>
            <a:headEnd/>
            <a:tailEnd/>
          </a:ln>
        </p:spPr>
      </p:sp>
      <p:sp>
        <p:nvSpPr>
          <p:cNvPr id="2150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21507" name="Header Placeholder 3"/>
          <p:cNvSpPr>
            <a:spLocks noGrp="1"/>
          </p:cNvSpPr>
          <p:nvPr>
            <p:ph type="hdr" sz="quarter"/>
          </p:nvPr>
        </p:nvSpPr>
        <p:spPr bwMode="auto">
          <a:noFill/>
          <a:ln>
            <a:miter lim="800000"/>
            <a:headEnd/>
            <a:tailEnd/>
          </a:ln>
        </p:spPr>
        <p:txBody>
          <a:bodyPr/>
          <a:lstStyle/>
          <a:p>
            <a:endParaRPr lang="en-US"/>
          </a:p>
        </p:txBody>
      </p:sp>
      <p:sp>
        <p:nvSpPr>
          <p:cNvPr id="21508" name="Date Placeholder 4"/>
          <p:cNvSpPr>
            <a:spLocks noGrp="1"/>
          </p:cNvSpPr>
          <p:nvPr>
            <p:ph type="dt" sz="quarter" idx="1"/>
          </p:nvPr>
        </p:nvSpPr>
        <p:spPr bwMode="auto">
          <a:noFill/>
          <a:ln>
            <a:miter lim="800000"/>
            <a:headEnd/>
            <a:tailEnd/>
          </a:ln>
        </p:spPr>
        <p:txBody>
          <a:bodyPr/>
          <a:lstStyle/>
          <a:p>
            <a:fld id="{0BF8CE1C-556D-4FA6-819F-27F5CA7150A4}" type="datetime8">
              <a:rPr lang="en-US"/>
              <a:pPr/>
              <a:t>3/18/2008 5:08 PM</a:t>
            </a:fld>
            <a:endParaRPr lang="en-US"/>
          </a:p>
        </p:txBody>
      </p:sp>
      <p:sp>
        <p:nvSpPr>
          <p:cNvPr id="21509" name="Footer Placeholder 5"/>
          <p:cNvSpPr>
            <a:spLocks noGrp="1"/>
          </p:cNvSpPr>
          <p:nvPr>
            <p:ph type="ftr" sz="quarter" idx="4"/>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r>
              <a:rPr lang="en-US"/>
              <a:t>© 2007 Microsoft Corporation. All rights reserved. Microsoft, Windows, Windows Vista and other product names are or may be registered trademarks and/or trademarks in the U.S. and/or other countries.</a:t>
            </a:r>
          </a:p>
          <a:p>
            <a:pPr defTabSz="912813" fontAlgn="base">
              <a:spcBef>
                <a:spcPct val="0"/>
              </a:spcBef>
              <a:spcAft>
                <a:spcPct val="0"/>
              </a:spcAft>
            </a:pPr>
            <a:r>
              <a:rPr lang="en-US"/>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br>
            <a:r>
              <a:rPr lang="en-US"/>
              <a:t>MICROSOFT MAKES NO WARRANTIES, EXPRESS, IMPLIED OR STATUTORY, AS TO THE INFORMATION IN THIS PRESENTATION.</a:t>
            </a:r>
          </a:p>
          <a:p>
            <a:pPr defTabSz="912813" fontAlgn="base">
              <a:spcBef>
                <a:spcPct val="0"/>
              </a:spcBef>
              <a:spcAft>
                <a:spcPct val="0"/>
              </a:spcAft>
            </a:pPr>
            <a:endParaRPr lang="en-US">
              <a:solidFill>
                <a:schemeClr val="tx1"/>
              </a:solidFill>
            </a:endParaRPr>
          </a:p>
        </p:txBody>
      </p:sp>
      <p:sp>
        <p:nvSpPr>
          <p:cNvPr id="21510" name="Slide Number Placeholder 6"/>
          <p:cNvSpPr>
            <a:spLocks noGrp="1"/>
          </p:cNvSpPr>
          <p:nvPr>
            <p:ph type="sldNum" sz="quarter" idx="5"/>
          </p:nvPr>
        </p:nvSpPr>
        <p:spPr bwMode="auto">
          <a:noFill/>
          <a:ln>
            <a:miter lim="800000"/>
            <a:headEnd/>
            <a:tailEnd/>
          </a:ln>
        </p:spPr>
        <p:txBody>
          <a:bodyPr/>
          <a:lstStyle/>
          <a:p>
            <a:fld id="{9E3E64FF-7A23-4D8A-B9DD-98C50FEEDA07}" type="slidenum">
              <a:rPr lang="en-US"/>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Rot="1" noChangeAspect="1" noTextEdit="1"/>
          </p:cNvSpPr>
          <p:nvPr>
            <p:ph type="sldImg"/>
          </p:nvPr>
        </p:nvSpPr>
        <p:spPr bwMode="auto">
          <a:noFill/>
          <a:ln>
            <a:solidFill>
              <a:srgbClr val="000000"/>
            </a:solidFill>
            <a:miter lim="800000"/>
            <a:headEnd/>
            <a:tailEnd/>
          </a:ln>
        </p:spPr>
      </p:sp>
      <p:sp>
        <p:nvSpPr>
          <p:cNvPr id="96259"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Rot="1" noChangeAspect="1" noTextEdit="1"/>
          </p:cNvSpPr>
          <p:nvPr>
            <p:ph type="sldImg"/>
          </p:nvPr>
        </p:nvSpPr>
        <p:spPr bwMode="auto">
          <a:noFill/>
          <a:ln>
            <a:solidFill>
              <a:srgbClr val="000000"/>
            </a:solidFill>
            <a:miter lim="800000"/>
            <a:headEnd/>
            <a:tailEnd/>
          </a:ln>
        </p:spPr>
      </p:sp>
      <p:sp>
        <p:nvSpPr>
          <p:cNvPr id="96259"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2"/>
          <p:cNvSpPr>
            <a:spLocks noGrp="1" noRot="1" noChangeAspect="1" noTextEdit="1"/>
          </p:cNvSpPr>
          <p:nvPr>
            <p:ph type="sldImg"/>
          </p:nvPr>
        </p:nvSpPr>
        <p:spPr bwMode="auto">
          <a:noFill/>
          <a:ln>
            <a:solidFill>
              <a:srgbClr val="000000"/>
            </a:solidFill>
            <a:miter lim="800000"/>
            <a:headEnd/>
            <a:tailEnd/>
          </a:ln>
        </p:spPr>
      </p:sp>
      <p:sp>
        <p:nvSpPr>
          <p:cNvPr id="48130" name="Rectangle 3"/>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2"/>
          <p:cNvSpPr>
            <a:spLocks noGrp="1" noRot="1" noChangeAspect="1" noTextEdit="1"/>
          </p:cNvSpPr>
          <p:nvPr>
            <p:ph type="sldImg"/>
          </p:nvPr>
        </p:nvSpPr>
        <p:spPr bwMode="auto">
          <a:noFill/>
          <a:ln>
            <a:solidFill>
              <a:srgbClr val="000000"/>
            </a:solidFill>
            <a:miter lim="800000"/>
            <a:headEnd/>
            <a:tailEnd/>
          </a:ln>
        </p:spPr>
      </p:sp>
      <p:sp>
        <p:nvSpPr>
          <p:cNvPr id="48130" name="Rectangle 3"/>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2"/>
          <p:cNvSpPr>
            <a:spLocks noGrp="1" noRot="1" noChangeAspect="1" noTextEdit="1"/>
          </p:cNvSpPr>
          <p:nvPr>
            <p:ph type="sldImg"/>
          </p:nvPr>
        </p:nvSpPr>
        <p:spPr bwMode="auto">
          <a:noFill/>
          <a:ln>
            <a:solidFill>
              <a:srgbClr val="000000"/>
            </a:solidFill>
            <a:miter lim="800000"/>
            <a:headEnd/>
            <a:tailEnd/>
          </a:ln>
        </p:spPr>
      </p:sp>
      <p:sp>
        <p:nvSpPr>
          <p:cNvPr id="54274" name="Rectangle 3"/>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2"/>
          <p:cNvSpPr>
            <a:spLocks noGrp="1" noRot="1" noChangeAspect="1" noTextEdit="1"/>
          </p:cNvSpPr>
          <p:nvPr>
            <p:ph type="sldImg"/>
          </p:nvPr>
        </p:nvSpPr>
        <p:spPr bwMode="auto">
          <a:noFill/>
          <a:ln>
            <a:solidFill>
              <a:srgbClr val="000000"/>
            </a:solidFill>
            <a:miter lim="800000"/>
            <a:headEnd/>
            <a:tailEnd/>
          </a:ln>
        </p:spPr>
      </p:sp>
      <p:sp>
        <p:nvSpPr>
          <p:cNvPr id="56322" name="Rectangle 3"/>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2"/>
          <p:cNvSpPr>
            <a:spLocks noGrp="1" noRot="1" noChangeAspect="1" noTextEdit="1"/>
          </p:cNvSpPr>
          <p:nvPr>
            <p:ph type="sldImg"/>
          </p:nvPr>
        </p:nvSpPr>
        <p:spPr bwMode="auto">
          <a:noFill/>
          <a:ln>
            <a:solidFill>
              <a:srgbClr val="000000"/>
            </a:solidFill>
            <a:miter lim="800000"/>
            <a:headEnd/>
            <a:tailEnd/>
          </a:ln>
        </p:spPr>
      </p:sp>
      <p:sp>
        <p:nvSpPr>
          <p:cNvPr id="56322" name="Rectangle 3"/>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3.jpe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10.png"/><Relationship Id="rId2" Type="http://schemas.openxmlformats.org/officeDocument/2006/relationships/image" Target="../media/image3.jpeg"/><Relationship Id="rId1" Type="http://schemas.openxmlformats.org/officeDocument/2006/relationships/slideMaster" Target="../slideMasters/slideMaster1.xml"/><Relationship Id="rId6" Type="http://schemas.openxmlformats.org/officeDocument/2006/relationships/image" Target="../media/image9.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Layou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348825" y="220790"/>
            <a:ext cx="3340525" cy="590927"/>
          </a:xfrm>
          <a:noFill/>
        </p:spPr>
        <p:txBody>
          <a:bodyPr lIns="91436" tIns="45718" rIns="91436" bIns="45718" rtlCol="0"/>
          <a:lstStyle>
            <a:lvl1pPr marL="0" indent="0" algn="l">
              <a:buFont typeface="Arial" pitchFamily="34" charset="0"/>
              <a:buNone/>
              <a:defRPr lang="en-US" sz="3600" kern="1200" cap="all" dirty="0" smtClean="0">
                <a:solidFill>
                  <a:schemeClr val="bg1"/>
                </a:solidFill>
                <a:effectLst>
                  <a:reflection blurRad="6350" stA="55000" endA="300" endPos="45500" dir="5400000" sy="-100000" algn="bl" rotWithShape="0"/>
                </a:effectLst>
                <a:latin typeface="Arial Narrow" pitchFamily="34" charset="0"/>
                <a:ea typeface="+mn-ea"/>
                <a:cs typeface="+mn-cs"/>
              </a:defRPr>
            </a:lvl1pPr>
          </a:lstStyle>
          <a:p>
            <a:pPr lvl="0"/>
            <a:r>
              <a:rPr lang="en-US" dirty="0" smtClean="0"/>
              <a:t>Click to edit Master text styles</a:t>
            </a:r>
          </a:p>
        </p:txBody>
      </p:sp>
      <p:sp>
        <p:nvSpPr>
          <p:cNvPr id="2" name="Title 1"/>
          <p:cNvSpPr>
            <a:spLocks noGrp="1"/>
          </p:cNvSpPr>
          <p:nvPr>
            <p:ph type="ctrTitle"/>
          </p:nvPr>
        </p:nvSpPr>
        <p:spPr>
          <a:xfrm>
            <a:off x="368300" y="2522539"/>
            <a:ext cx="8394699" cy="2324099"/>
          </a:xfrm>
          <a:noFill/>
          <a:ln w="9525">
            <a:noFill/>
            <a:miter lim="800000"/>
            <a:headEnd/>
            <a:tailEnd/>
          </a:ln>
          <a:effectLst/>
        </p:spPr>
        <p:txBody>
          <a:bodyPr lIns="0" tIns="0" rIns="0" bIns="0" anchor="ctr"/>
          <a:lstStyle>
            <a:lvl1pPr algn="ctr">
              <a:lnSpc>
                <a:spcPct val="90000"/>
              </a:lnSpc>
              <a:defRPr lang="en-US" sz="4000" b="0" kern="1200" cap="none" spc="-125" baseline="0" dirty="0">
                <a:ln w="3175">
                  <a:noFill/>
                </a:ln>
                <a:solidFill>
                  <a:schemeClr val="tx1"/>
                </a:solidFill>
                <a:effectLst/>
                <a:latin typeface="+mj-lt"/>
                <a:ea typeface="+mj-ea"/>
                <a:cs typeface="+mj-cs"/>
              </a:defRPr>
            </a:lvl1pPr>
          </a:lstStyle>
          <a:p>
            <a:pPr lvl="0"/>
            <a:r>
              <a:rPr lang="en-US" dirty="0" smtClean="0"/>
              <a:t>Click to edit Master title style</a:t>
            </a:r>
            <a:endParaRPr lang="en-US" dirty="0"/>
          </a:p>
        </p:txBody>
      </p:sp>
      <p:sp>
        <p:nvSpPr>
          <p:cNvPr id="3" name="Subtitle 2"/>
          <p:cNvSpPr>
            <a:spLocks noGrp="1"/>
          </p:cNvSpPr>
          <p:nvPr>
            <p:ph type="subTitle" idx="1"/>
          </p:nvPr>
        </p:nvSpPr>
        <p:spPr bwMode="invGray">
          <a:xfrm>
            <a:off x="1547813" y="4846638"/>
            <a:ext cx="5316626" cy="332399"/>
          </a:xfrm>
        </p:spPr>
        <p:txBody>
          <a:bodyPr rtlCol="0">
            <a:sp3d extrusionH="57150">
              <a:bevelT w="12700" h="12700"/>
            </a:sp3d>
          </a:bodyPr>
          <a:lstStyle>
            <a:lvl1pPr marL="0" indent="0" algn="l" defTabSz="914327" rtl="0" eaLnBrk="1" fontAlgn="base" latinLnBrk="0" hangingPunct="1">
              <a:lnSpc>
                <a:spcPct val="90000"/>
              </a:lnSpc>
              <a:spcBef>
                <a:spcPct val="20000"/>
              </a:spcBef>
              <a:spcAft>
                <a:spcPct val="0"/>
              </a:spcAft>
              <a:buFontTx/>
              <a:buNone/>
              <a:defRPr lang="en-US" sz="2400" kern="1200" dirty="0">
                <a:gradFill>
                  <a:gsLst>
                    <a:gs pos="0">
                      <a:schemeClr val="bg1">
                        <a:lumMod val="65000"/>
                        <a:lumOff val="35000"/>
                      </a:schemeClr>
                    </a:gs>
                    <a:gs pos="50000">
                      <a:srgbClr val="27728D"/>
                    </a:gs>
                    <a:gs pos="100000">
                      <a:schemeClr val="tx1">
                        <a:lumMod val="75000"/>
                        <a:alpha val="85000"/>
                      </a:schemeClr>
                    </a:gs>
                  </a:gsLst>
                  <a:lin ang="16200000" scaled="1"/>
                </a:gradFill>
                <a:effectLst/>
                <a:latin typeface="+mn-lt"/>
                <a:ea typeface="+mn-ea"/>
                <a:cs typeface="+mn-cs"/>
              </a:defRPr>
            </a:lvl1pPr>
            <a:lvl2pPr marL="457163" indent="0" algn="ctr">
              <a:buNone/>
              <a:defRPr>
                <a:solidFill>
                  <a:schemeClr val="tx1">
                    <a:tint val="75000"/>
                  </a:schemeClr>
                </a:solidFill>
              </a:defRPr>
            </a:lvl2pPr>
            <a:lvl3pPr marL="914327" indent="0" algn="ctr">
              <a:buNone/>
              <a:defRPr>
                <a:solidFill>
                  <a:schemeClr val="tx1">
                    <a:tint val="75000"/>
                  </a:schemeClr>
                </a:solidFill>
              </a:defRPr>
            </a:lvl3pPr>
            <a:lvl4pPr marL="1371490" indent="0" algn="ctr">
              <a:buNone/>
              <a:defRPr>
                <a:solidFill>
                  <a:schemeClr val="tx1">
                    <a:tint val="75000"/>
                  </a:schemeClr>
                </a:solidFill>
              </a:defRPr>
            </a:lvl4pPr>
            <a:lvl5pPr marL="1828654" indent="0" algn="ctr">
              <a:buNone/>
              <a:defRPr>
                <a:solidFill>
                  <a:schemeClr val="tx1">
                    <a:tint val="75000"/>
                  </a:schemeClr>
                </a:solidFill>
              </a:defRPr>
            </a:lvl5pPr>
            <a:lvl6pPr marL="2285818" indent="0" algn="ctr">
              <a:buNone/>
              <a:defRPr>
                <a:solidFill>
                  <a:schemeClr val="tx1">
                    <a:tint val="75000"/>
                  </a:schemeClr>
                </a:solidFill>
              </a:defRPr>
            </a:lvl6pPr>
            <a:lvl7pPr marL="2742980" indent="0" algn="ctr">
              <a:buNone/>
              <a:defRPr>
                <a:solidFill>
                  <a:schemeClr val="tx1">
                    <a:tint val="75000"/>
                  </a:schemeClr>
                </a:solidFill>
              </a:defRPr>
            </a:lvl7pPr>
            <a:lvl8pPr marL="3200144" indent="0" algn="ctr">
              <a:buNone/>
              <a:defRPr>
                <a:solidFill>
                  <a:schemeClr val="tx1">
                    <a:tint val="75000"/>
                  </a:schemeClr>
                </a:solidFill>
              </a:defRPr>
            </a:lvl8pPr>
            <a:lvl9pPr marL="3657308" indent="0" algn="ctr">
              <a:buNone/>
              <a:defRPr>
                <a:solidFill>
                  <a:schemeClr val="tx1">
                    <a:tint val="75000"/>
                  </a:schemeClr>
                </a:solidFill>
              </a:defRPr>
            </a:lvl9pPr>
          </a:lstStyle>
          <a:p>
            <a:r>
              <a:rPr lang="en-US" dirty="0" smtClean="0"/>
              <a:t>Click to edit Master subtitle style</a:t>
            </a:r>
            <a:endParaRPr lang="en-US"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WALKIN PreEvent - Prints in GRAYSCALE">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2" name="Picture 3" descr="D:\Slidework\Jobs\TechEd2007 - Brian Marble\Template\Design\Round 3\images\Hand.png"/>
          <p:cNvPicPr>
            <a:picLocks noChangeAspect="1" noChangeArrowheads="1"/>
          </p:cNvPicPr>
          <p:nvPr/>
        </p:nvPicPr>
        <p:blipFill>
          <a:blip r:embed="rId3"/>
          <a:srcRect/>
          <a:stretch>
            <a:fillRect/>
          </a:stretch>
        </p:blipFill>
        <p:spPr bwMode="invGray">
          <a:xfrm>
            <a:off x="2881313" y="182563"/>
            <a:ext cx="6119812" cy="4751387"/>
          </a:xfrm>
          <a:prstGeom prst="rect">
            <a:avLst/>
          </a:prstGeom>
          <a:noFill/>
          <a:effectLst>
            <a:outerShdw blurRad="127000" algn="ctr" rotWithShape="0">
              <a:prstClr val="black">
                <a:alpha val="50000"/>
              </a:prstClr>
            </a:outerShdw>
          </a:effectLst>
        </p:spPr>
      </p:pic>
      <p:pic>
        <p:nvPicPr>
          <p:cNvPr id="3" name="Picture 4" descr="TE_logo-wht.tif"/>
          <p:cNvPicPr>
            <a:picLocks noChangeAspect="1"/>
          </p:cNvPicPr>
          <p:nvPr/>
        </p:nvPicPr>
        <p:blipFill>
          <a:blip r:embed="rId4"/>
          <a:srcRect/>
          <a:stretch>
            <a:fillRect/>
          </a:stretch>
        </p:blipFill>
        <p:spPr bwMode="black">
          <a:xfrm>
            <a:off x="3387725" y="3363913"/>
            <a:ext cx="3140075" cy="1787525"/>
          </a:xfrm>
          <a:prstGeom prst="rect">
            <a:avLst/>
          </a:prstGeom>
          <a:noFill/>
          <a:ln w="9525">
            <a:noFill/>
            <a:miter lim="800000"/>
            <a:headEnd/>
            <a:tailEnd/>
          </a:ln>
        </p:spPr>
      </p:pic>
      <p:pic>
        <p:nvPicPr>
          <p:cNvPr id="4" name="Picture 2" descr="D:\Slidework\Jobs\TechEd2007 - Brian Marble\Template\Hand_2.png"/>
          <p:cNvPicPr>
            <a:picLocks noChangeAspect="1" noChangeArrowheads="1"/>
          </p:cNvPicPr>
          <p:nvPr/>
        </p:nvPicPr>
        <p:blipFill>
          <a:blip r:embed="rId5"/>
          <a:srcRect/>
          <a:stretch>
            <a:fillRect/>
          </a:stretch>
        </p:blipFill>
        <p:spPr bwMode="auto">
          <a:xfrm rot="303948">
            <a:off x="2293938" y="6053138"/>
            <a:ext cx="6850062" cy="1147762"/>
          </a:xfrm>
          <a:prstGeom prst="rect">
            <a:avLst/>
          </a:prstGeom>
          <a:noFill/>
          <a:ln w="9525">
            <a:noFill/>
            <a:miter lim="800000"/>
            <a:headEnd/>
            <a:tailEnd/>
          </a:ln>
        </p:spPr>
      </p:pic>
      <p:sp>
        <p:nvSpPr>
          <p:cNvPr id="5" name="TextBox 4"/>
          <p:cNvSpPr txBox="1"/>
          <p:nvPr/>
        </p:nvSpPr>
        <p:spPr>
          <a:xfrm>
            <a:off x="381000" y="231775"/>
            <a:ext cx="3429000" cy="646113"/>
          </a:xfrm>
          <a:prstGeom prst="rect">
            <a:avLst/>
          </a:prstGeom>
          <a:noFill/>
        </p:spPr>
        <p:txBody>
          <a:bodyPr lIns="91436" tIns="45718" rIns="91436" bIns="45718">
            <a:spAutoFit/>
          </a:bodyPr>
          <a:lstStyle/>
          <a:p>
            <a:pPr defTabSz="914327" fontAlgn="auto">
              <a:spcBef>
                <a:spcPts val="0"/>
              </a:spcBef>
              <a:spcAft>
                <a:spcPts val="0"/>
              </a:spcAft>
              <a:defRPr/>
            </a:pPr>
            <a:r>
              <a:rPr lang="en-US" sz="3600" dirty="0">
                <a:solidFill>
                  <a:schemeClr val="bg1"/>
                </a:solidFill>
                <a:effectLst>
                  <a:outerShdw blurRad="38100" dist="310007" dir="7680000" sy="30000" kx="1300200" algn="ctr" rotWithShape="0">
                    <a:prstClr val="black">
                      <a:alpha val="32000"/>
                    </a:prstClr>
                  </a:outerShdw>
                </a:effectLst>
                <a:latin typeface="Arial Narrow" pitchFamily="34" charset="0"/>
              </a:rPr>
              <a:t>June 4-8  Orlando</a:t>
            </a:r>
          </a:p>
        </p:txBody>
      </p:sp>
      <p:grpSp>
        <p:nvGrpSpPr>
          <p:cNvPr id="6" name="Group 10"/>
          <p:cNvGrpSpPr>
            <a:grpSpLocks/>
          </p:cNvGrpSpPr>
          <p:nvPr/>
        </p:nvGrpSpPr>
        <p:grpSpPr bwMode="auto">
          <a:xfrm>
            <a:off x="866775" y="938213"/>
            <a:ext cx="3678238" cy="358775"/>
            <a:chOff x="3874522" y="5742451"/>
            <a:chExt cx="3678486" cy="358121"/>
          </a:xfrm>
        </p:grpSpPr>
        <p:pic>
          <p:nvPicPr>
            <p:cNvPr id="7" name="Picture 2" descr="D:\Slidework\Jobs\TechEd2007 - Brian Marble\Template\Design\graphics\Tagline_white.png"/>
            <p:cNvPicPr>
              <a:picLocks noChangeAspect="1" noChangeArrowheads="1"/>
            </p:cNvPicPr>
            <p:nvPr/>
          </p:nvPicPr>
          <p:blipFill>
            <a:blip r:embed="rId6"/>
            <a:srcRect/>
            <a:stretch>
              <a:fillRect/>
            </a:stretch>
          </p:blipFill>
          <p:spPr bwMode="black">
            <a:xfrm>
              <a:off x="3874522" y="5742451"/>
              <a:ext cx="3608760" cy="358121"/>
            </a:xfrm>
            <a:prstGeom prst="rect">
              <a:avLst/>
            </a:prstGeom>
            <a:noFill/>
            <a:ln w="9525">
              <a:noFill/>
              <a:miter lim="800000"/>
              <a:headEnd/>
              <a:tailEnd/>
            </a:ln>
          </p:spPr>
        </p:pic>
        <p:sp>
          <p:nvSpPr>
            <p:cNvPr id="8" name="Oval 7"/>
            <p:cNvSpPr/>
            <p:nvPr/>
          </p:nvSpPr>
          <p:spPr bwMode="black">
            <a:xfrm flipV="1">
              <a:off x="7506967" y="5964296"/>
              <a:ext cx="46041" cy="45953"/>
            </a:xfrm>
            <a:prstGeom prst="ellipse">
              <a:avLst/>
            </a:prstGeom>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lIns="109728" tIns="54864" rIns="109728" bIns="54864" anchor="ctr"/>
            <a:lstStyle/>
            <a:p>
              <a:pPr algn="ctr" defTabSz="1096963"/>
              <a:endParaRPr lang="en-US" sz="2800">
                <a:solidFill>
                  <a:schemeClr val="tx1"/>
                </a:solidFill>
                <a:effectLst>
                  <a:outerShdw blurRad="38100" dist="38100" dir="2700000" algn="tl">
                    <a:srgbClr val="C0C0C0"/>
                  </a:outerShdw>
                </a:effectLst>
              </a:endParaRPr>
            </a:p>
          </p:txBody>
        </p:sp>
      </p:grpSp>
      <p:sp>
        <p:nvSpPr>
          <p:cNvPr id="9" name="Oval 8"/>
          <p:cNvSpPr/>
          <p:nvPr/>
        </p:nvSpPr>
        <p:spPr bwMode="auto">
          <a:xfrm flipV="1">
            <a:off x="2000250" y="534988"/>
            <a:ext cx="46038" cy="46037"/>
          </a:xfrm>
          <a:prstGeom prst="ellipse">
            <a:avLst/>
          </a:prstGeom>
          <a:solidFill>
            <a:schemeClr val="bg1"/>
          </a:solidFill>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lIns="109728" tIns="54864" rIns="109728" bIns="54864" anchor="ctr"/>
          <a:lstStyle/>
          <a:p>
            <a:pPr algn="ctr" defTabSz="1096963"/>
            <a:endParaRPr lang="en-US" sz="2800">
              <a:solidFill>
                <a:schemeClr val="tx1"/>
              </a:solidFill>
              <a:effectLst>
                <a:outerShdw blurRad="38100" dist="38100" dir="2700000" algn="tl">
                  <a:srgbClr val="02024A"/>
                </a:outerShdw>
              </a:effectLst>
            </a:endParaRPr>
          </a:p>
        </p:txBody>
      </p:sp>
      <p:pic>
        <p:nvPicPr>
          <p:cNvPr id="10" name="Picture 2" descr="C:\Documents and Settings\Owner\Desktop\images\images\teched07_Logo_whitereflect2.png"/>
          <p:cNvPicPr>
            <a:picLocks noChangeAspect="1" noChangeArrowheads="1"/>
          </p:cNvPicPr>
          <p:nvPr/>
        </p:nvPicPr>
        <p:blipFill>
          <a:blip r:embed="rId7"/>
          <a:srcRect/>
          <a:stretch>
            <a:fillRect/>
          </a:stretch>
        </p:blipFill>
        <p:spPr bwMode="black">
          <a:xfrm>
            <a:off x="3327400" y="3530600"/>
            <a:ext cx="3208338" cy="2984500"/>
          </a:xfrm>
          <a:prstGeom prst="rect">
            <a:avLst/>
          </a:prstGeom>
          <a:noFill/>
          <a:ln w="9525">
            <a:noFill/>
            <a:miter lim="800000"/>
            <a:headEnd/>
            <a:tailEnd/>
          </a:ln>
        </p:spPr>
      </p:pic>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1_WALKIN Event - Prints in GRAYSCALE">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2" name="Picture 3" descr="D:\Slidework\Jobs\TechEd2007 - Brian Marble\Template\Design\Round 3\images\Hand.png"/>
          <p:cNvPicPr>
            <a:picLocks noChangeAspect="1" noChangeArrowheads="1"/>
          </p:cNvPicPr>
          <p:nvPr/>
        </p:nvPicPr>
        <p:blipFill>
          <a:blip r:embed="rId3"/>
          <a:srcRect/>
          <a:stretch>
            <a:fillRect/>
          </a:stretch>
        </p:blipFill>
        <p:spPr bwMode="invGray">
          <a:xfrm>
            <a:off x="2881313" y="182563"/>
            <a:ext cx="6119812" cy="4751387"/>
          </a:xfrm>
          <a:prstGeom prst="rect">
            <a:avLst/>
          </a:prstGeom>
          <a:noFill/>
          <a:effectLst>
            <a:outerShdw blurRad="127000" algn="ctr" rotWithShape="0">
              <a:prstClr val="black">
                <a:alpha val="50000"/>
              </a:prstClr>
            </a:outerShdw>
          </a:effectLst>
        </p:spPr>
      </p:pic>
      <p:pic>
        <p:nvPicPr>
          <p:cNvPr id="3" name="Picture 4" descr="TE_logo-wht.tif"/>
          <p:cNvPicPr>
            <a:picLocks noChangeAspect="1"/>
          </p:cNvPicPr>
          <p:nvPr/>
        </p:nvPicPr>
        <p:blipFill>
          <a:blip r:embed="rId4"/>
          <a:srcRect/>
          <a:stretch>
            <a:fillRect/>
          </a:stretch>
        </p:blipFill>
        <p:spPr bwMode="black">
          <a:xfrm>
            <a:off x="3387725" y="3363913"/>
            <a:ext cx="3140075" cy="1787525"/>
          </a:xfrm>
          <a:prstGeom prst="rect">
            <a:avLst/>
          </a:prstGeom>
          <a:noFill/>
          <a:ln w="9525">
            <a:noFill/>
            <a:miter lim="800000"/>
            <a:headEnd/>
            <a:tailEnd/>
          </a:ln>
        </p:spPr>
      </p:pic>
      <p:pic>
        <p:nvPicPr>
          <p:cNvPr id="4" name="Picture 2" descr="D:\Slidework\Jobs\TechEd2007 - Brian Marble\Template\Hand_2.png"/>
          <p:cNvPicPr>
            <a:picLocks noChangeAspect="1" noChangeArrowheads="1"/>
          </p:cNvPicPr>
          <p:nvPr/>
        </p:nvPicPr>
        <p:blipFill>
          <a:blip r:embed="rId5"/>
          <a:srcRect/>
          <a:stretch>
            <a:fillRect/>
          </a:stretch>
        </p:blipFill>
        <p:spPr bwMode="auto">
          <a:xfrm rot="303948">
            <a:off x="2293938" y="6053138"/>
            <a:ext cx="6850062" cy="1147762"/>
          </a:xfrm>
          <a:prstGeom prst="rect">
            <a:avLst/>
          </a:prstGeom>
          <a:noFill/>
          <a:ln w="9525">
            <a:noFill/>
            <a:miter lim="800000"/>
            <a:headEnd/>
            <a:tailEnd/>
          </a:ln>
        </p:spPr>
      </p:pic>
      <p:pic>
        <p:nvPicPr>
          <p:cNvPr id="5" name="Picture 2" descr="C:\Documents and Settings\Owner\Desktop\images\images\teched07_Logo_whitereflect2.png"/>
          <p:cNvPicPr>
            <a:picLocks noChangeAspect="1" noChangeArrowheads="1"/>
          </p:cNvPicPr>
          <p:nvPr/>
        </p:nvPicPr>
        <p:blipFill>
          <a:blip r:embed="rId6"/>
          <a:srcRect/>
          <a:stretch>
            <a:fillRect/>
          </a:stretch>
        </p:blipFill>
        <p:spPr bwMode="black">
          <a:xfrm>
            <a:off x="3327400" y="3530600"/>
            <a:ext cx="3208338" cy="2984500"/>
          </a:xfrm>
          <a:prstGeom prst="rect">
            <a:avLst/>
          </a:prstGeom>
          <a:noFill/>
          <a:ln w="9525">
            <a:noFill/>
            <a:miter lim="800000"/>
            <a:headEnd/>
            <a:tailEnd/>
          </a:ln>
        </p:spPr>
      </p:pic>
      <p:grpSp>
        <p:nvGrpSpPr>
          <p:cNvPr id="6" name="Group 8"/>
          <p:cNvGrpSpPr>
            <a:grpSpLocks/>
          </p:cNvGrpSpPr>
          <p:nvPr/>
        </p:nvGrpSpPr>
        <p:grpSpPr bwMode="auto">
          <a:xfrm>
            <a:off x="906463" y="914400"/>
            <a:ext cx="2547937" cy="407988"/>
            <a:chOff x="1998884" y="914400"/>
            <a:chExt cx="2547019" cy="407987"/>
          </a:xfrm>
        </p:grpSpPr>
        <p:sp>
          <p:nvSpPr>
            <p:cNvPr id="7" name="Oval 6"/>
            <p:cNvSpPr/>
            <p:nvPr/>
          </p:nvSpPr>
          <p:spPr bwMode="black">
            <a:xfrm flipV="1">
              <a:off x="4490361" y="1166812"/>
              <a:ext cx="55542" cy="55562"/>
            </a:xfrm>
            <a:prstGeom prst="ellipse">
              <a:avLst/>
            </a:prstGeom>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lIns="109728" tIns="54864" rIns="109728" bIns="54864" anchor="ctr"/>
            <a:lstStyle/>
            <a:p>
              <a:pPr algn="ctr" defTabSz="1096963"/>
              <a:endParaRPr lang="en-US" sz="2800">
                <a:solidFill>
                  <a:schemeClr val="tx1"/>
                </a:solidFill>
                <a:effectLst>
                  <a:outerShdw blurRad="38100" dist="38100" dir="2700000" algn="tl">
                    <a:srgbClr val="C0C0C0"/>
                  </a:outerShdw>
                </a:effectLst>
              </a:endParaRPr>
            </a:p>
          </p:txBody>
        </p:sp>
        <p:pic>
          <p:nvPicPr>
            <p:cNvPr id="8" name="Picture 2" descr="D:\Slidework\Jobs\TechEd2007 - Brian Marble\Template\Template\images\Tagline2_white.png"/>
            <p:cNvPicPr>
              <a:picLocks noChangeAspect="1" noChangeArrowheads="1"/>
            </p:cNvPicPr>
            <p:nvPr/>
          </p:nvPicPr>
          <p:blipFill>
            <a:blip r:embed="rId7"/>
            <a:srcRect/>
            <a:stretch>
              <a:fillRect/>
            </a:stretch>
          </p:blipFill>
          <p:spPr bwMode="black">
            <a:xfrm>
              <a:off x="1998884" y="914400"/>
              <a:ext cx="2466754" cy="407987"/>
            </a:xfrm>
            <a:prstGeom prst="rect">
              <a:avLst/>
            </a:prstGeom>
            <a:noFill/>
            <a:ln w="9525">
              <a:noFill/>
              <a:miter lim="800000"/>
              <a:headEnd/>
              <a:tailEnd/>
            </a:ln>
          </p:spPr>
        </p:pic>
      </p:gr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1_WALKIN PreEvent v2 - Prints in GRAYSCALE">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2" name="Picture 2" descr="Microsoft logo and tagline"/>
          <p:cNvPicPr>
            <a:picLocks noChangeAspect="1" noChangeArrowheads="1"/>
          </p:cNvPicPr>
          <p:nvPr/>
        </p:nvPicPr>
        <p:blipFill>
          <a:blip r:embed="rId3"/>
          <a:srcRect/>
          <a:stretch>
            <a:fillRect/>
          </a:stretch>
        </p:blipFill>
        <p:spPr bwMode="black">
          <a:xfrm>
            <a:off x="1601788" y="2787650"/>
            <a:ext cx="5940425" cy="1282700"/>
          </a:xfrm>
          <a:prstGeom prst="rect">
            <a:avLst/>
          </a:prstGeom>
          <a:noFill/>
          <a:effectLst>
            <a:outerShdw blurRad="63500" algn="ctr" rotWithShape="0">
              <a:prstClr val="black">
                <a:alpha val="40000"/>
              </a:prstClr>
            </a:outerShdw>
          </a:effectLst>
        </p:spPr>
      </p:pic>
      <p:sp>
        <p:nvSpPr>
          <p:cNvPr id="3" name="Text Box 3"/>
          <p:cNvSpPr txBox="1">
            <a:spLocks noChangeArrowheads="1"/>
          </p:cNvSpPr>
          <p:nvPr/>
        </p:nvSpPr>
        <p:spPr bwMode="blackWhite">
          <a:xfrm>
            <a:off x="381000" y="6083300"/>
            <a:ext cx="8382000" cy="523875"/>
          </a:xfrm>
          <a:prstGeom prst="rect">
            <a:avLst/>
          </a:prstGeom>
          <a:noFill/>
          <a:ln w="12700">
            <a:noFill/>
            <a:miter lim="800000"/>
            <a:headEnd type="none" w="sm" len="sm"/>
            <a:tailEnd type="none" w="sm" len="sm"/>
          </a:ln>
          <a:effectLst/>
        </p:spPr>
        <p:txBody>
          <a:bodyPr lIns="91421" tIns="45712" rIns="91421" bIns="45712">
            <a:spAutoFit/>
          </a:bodyPr>
          <a:lstStyle/>
          <a:p>
            <a:pPr algn="ctr" defTabSz="914063" eaLnBrk="0" fontAlgn="auto" hangingPunct="0">
              <a:spcBef>
                <a:spcPts val="0"/>
              </a:spcBef>
              <a:spcAft>
                <a:spcPts val="0"/>
              </a:spcAft>
              <a:defRPr/>
            </a:pPr>
            <a:r>
              <a:rPr lang="en-US" sz="700" dirty="0">
                <a:cs typeface="Arial" charset="0"/>
              </a:rPr>
              <a:t>© 2007 Microsoft Corporation. All rights reserved. Microsoft, Windows, Windows Vista and other product names are or may be registered trademarks and/or trademarks in the U.S. and/or other countries.</a:t>
            </a:r>
          </a:p>
          <a:p>
            <a:pPr algn="ctr" defTabSz="914063" eaLnBrk="0" fontAlgn="auto" hangingPunct="0">
              <a:spcBef>
                <a:spcPts val="0"/>
              </a:spcBef>
              <a:spcAft>
                <a:spcPts val="0"/>
              </a:spcAft>
              <a:defRPr/>
            </a:pPr>
            <a:r>
              <a:rPr lang="en-US" sz="700" dirty="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700" dirty="0">
                <a:cs typeface="Arial" charset="0"/>
              </a:rPr>
            </a:br>
            <a:r>
              <a:rPr lang="en-US" sz="700" dirty="0">
                <a:cs typeface="Arial" charset="0"/>
              </a:rPr>
              <a:t>MICROSOFT MAKES NO WARRANTIES, EXPRESS, IMPLIED OR STATUTORY, AS TO THE INFORMATION IN THIS PRESENTATION.</a:t>
            </a:r>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Code Slide">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a:effectLst/>
        </p:spPr>
        <p:txBody>
          <a:bodyPr/>
          <a:lstStyle>
            <a:lvl1pPr algn="l" defTabSz="914363" rtl="0" eaLnBrk="1" fontAlgn="base" latinLnBrk="0" hangingPunct="1">
              <a:lnSpc>
                <a:spcPct val="90000"/>
              </a:lnSpc>
              <a:spcBef>
                <a:spcPct val="0"/>
              </a:spcBef>
              <a:spcAft>
                <a:spcPct val="0"/>
              </a:spcAft>
              <a:buNone/>
              <a:defRPr lang="en-US" sz="4000" b="0" kern="1200" cap="none" spc="-125" baseline="0" dirty="0">
                <a:ln w="3175">
                  <a:noFill/>
                </a:ln>
                <a:solidFill>
                  <a:schemeClr val="bg1"/>
                </a:solidFill>
                <a:effectLst/>
                <a:latin typeface="+mj-lt"/>
                <a:ea typeface="+mj-ea"/>
                <a:cs typeface="+mj-cs"/>
              </a:defRPr>
            </a:lvl1pPr>
          </a:lstStyle>
          <a:p>
            <a:r>
              <a:rPr lang="en-US" dirty="0" smtClean="0"/>
              <a:t>Click to edit Master title style</a:t>
            </a:r>
            <a:endParaRPr lang="en-US" dirty="0"/>
          </a:p>
        </p:txBody>
      </p:sp>
      <p:sp>
        <p:nvSpPr>
          <p:cNvPr id="3" name="Content Placeholder 2"/>
          <p:cNvSpPr>
            <a:spLocks noGrp="1"/>
          </p:cNvSpPr>
          <p:nvPr>
            <p:ph idx="1"/>
          </p:nvPr>
        </p:nvSpPr>
        <p:spPr>
          <a:xfrm>
            <a:off x="722312" y="1347788"/>
            <a:ext cx="7689851" cy="1660968"/>
          </a:xfrm>
        </p:spPr>
        <p:txBody>
          <a:bodyPr/>
          <a:lstStyle>
            <a:lvl1pPr>
              <a:lnSpc>
                <a:spcPct val="90000"/>
              </a:lnSpc>
              <a:buFontTx/>
              <a:buNone/>
              <a:defRPr sz="2400">
                <a:latin typeface="Courier New" pitchFamily="49" charset="0"/>
                <a:cs typeface="Courier New" pitchFamily="49" charset="0"/>
              </a:defRPr>
            </a:lvl1pPr>
            <a:lvl2pPr>
              <a:lnSpc>
                <a:spcPct val="90000"/>
              </a:lnSpc>
              <a:buFontTx/>
              <a:buNone/>
              <a:defRPr sz="2000">
                <a:latin typeface="Courier New" pitchFamily="49" charset="0"/>
                <a:cs typeface="Courier New" pitchFamily="49" charset="0"/>
              </a:defRPr>
            </a:lvl2pPr>
            <a:lvl3pPr>
              <a:lnSpc>
                <a:spcPct val="90000"/>
              </a:lnSpc>
              <a:buFontTx/>
              <a:buNone/>
              <a:defRPr sz="1800">
                <a:latin typeface="Courier New" pitchFamily="49" charset="0"/>
                <a:cs typeface="Courier New" pitchFamily="49" charset="0"/>
              </a:defRPr>
            </a:lvl3pPr>
            <a:lvl4pPr>
              <a:lnSpc>
                <a:spcPct val="90000"/>
              </a:lnSpc>
              <a:buFontTx/>
              <a:buNone/>
              <a:defRPr sz="1600">
                <a:latin typeface="Courier New" pitchFamily="49" charset="0"/>
                <a:cs typeface="Courier New" pitchFamily="49" charset="0"/>
              </a:defRPr>
            </a:lvl4pPr>
            <a:lvl5pPr>
              <a:lnSpc>
                <a:spcPct val="90000"/>
              </a:lnSpc>
              <a:buFontTx/>
              <a:buNone/>
              <a:defRPr sz="1600">
                <a:latin typeface="Courier New" pitchFamily="49" charset="0"/>
                <a:cs typeface="Courier New"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66713" y="1347788"/>
            <a:ext cx="4127500" cy="1854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347788"/>
            <a:ext cx="4127500" cy="1854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722312" y="2925354"/>
            <a:ext cx="7689851" cy="1384995"/>
          </a:xfrm>
          <a:noFill/>
          <a:ln w="9525">
            <a:noFill/>
            <a:miter lim="800000"/>
            <a:headEnd/>
            <a:tailEnd/>
          </a:ln>
          <a:effectLst/>
        </p:spPr>
        <p:txBody>
          <a:bodyPr anchor="b">
            <a:normAutofit/>
          </a:bodyPr>
          <a:lstStyle>
            <a:lvl1pPr marL="0" indent="0" algn="ctr">
              <a:buFont typeface="Arial" pitchFamily="34" charset="0"/>
              <a:buNone/>
              <a:defRPr lang="en-US" sz="10000" kern="1200" cap="all" dirty="0" smtClean="0">
                <a:solidFill>
                  <a:schemeClr val="bg1">
                    <a:alpha val="35000"/>
                  </a:schemeClr>
                </a:solidFill>
                <a:effectLst/>
                <a:latin typeface="Arial Black" pitchFamily="34" charset="0"/>
                <a:ea typeface="+mj-ea"/>
                <a:cs typeface="+mj-cs"/>
              </a:defRPr>
            </a:lvl1pPr>
          </a:lstStyle>
          <a:p>
            <a:pPr lvl="0"/>
            <a:r>
              <a:rPr lang="en-US" dirty="0" smtClean="0"/>
              <a:t>Click to edit Master text styles</a:t>
            </a:r>
          </a:p>
        </p:txBody>
      </p:sp>
      <p:sp>
        <p:nvSpPr>
          <p:cNvPr id="2" name="Title 1"/>
          <p:cNvSpPr>
            <a:spLocks noGrp="1"/>
          </p:cNvSpPr>
          <p:nvPr>
            <p:ph type="ctrTitle"/>
          </p:nvPr>
        </p:nvSpPr>
        <p:spPr>
          <a:xfrm>
            <a:off x="368300" y="3692141"/>
            <a:ext cx="8394699" cy="1154497"/>
          </a:xfrm>
          <a:noFill/>
          <a:ln w="9525">
            <a:noFill/>
            <a:miter lim="800000"/>
            <a:headEnd/>
            <a:tailEnd/>
          </a:ln>
          <a:effectLst/>
        </p:spPr>
        <p:txBody>
          <a:bodyPr lIns="0" tIns="0" rIns="0" bIns="0"/>
          <a:lstStyle>
            <a:lvl1pPr algn="ctr">
              <a:lnSpc>
                <a:spcPct val="90000"/>
              </a:lnSpc>
              <a:defRPr lang="en-US" sz="4000" b="0" kern="1200" cap="none" spc="-125" dirty="0">
                <a:ln w="3175">
                  <a:noFill/>
                </a:ln>
                <a:solidFill>
                  <a:schemeClr val="tx1"/>
                </a:solidFill>
                <a:effectLst/>
                <a:latin typeface="+mj-lt"/>
                <a:ea typeface="+mj-ea"/>
                <a:cs typeface="+mj-cs"/>
              </a:defRPr>
            </a:lvl1pPr>
          </a:lstStyle>
          <a:p>
            <a:pPr lvl="0"/>
            <a:r>
              <a:rPr lang="en-US" dirty="0" smtClean="0"/>
              <a:t>Click to edit Master title style</a:t>
            </a:r>
            <a:endParaRPr lang="en-US" dirty="0"/>
          </a:p>
        </p:txBody>
      </p:sp>
      <p:sp>
        <p:nvSpPr>
          <p:cNvPr id="3" name="Subtitle 2"/>
          <p:cNvSpPr>
            <a:spLocks noGrp="1"/>
          </p:cNvSpPr>
          <p:nvPr>
            <p:ph type="subTitle" idx="1"/>
          </p:nvPr>
        </p:nvSpPr>
        <p:spPr bwMode="invGray">
          <a:xfrm>
            <a:off x="4570412" y="4879296"/>
            <a:ext cx="4192587" cy="332399"/>
          </a:xfrm>
        </p:spPr>
        <p:txBody>
          <a:bodyPr rtlCol="0">
            <a:sp3d extrusionH="57150">
              <a:bevelT w="12700" h="12700"/>
            </a:sp3d>
          </a:bodyPr>
          <a:lstStyle>
            <a:lvl1pPr marL="0" indent="0" algn="l" defTabSz="914327" rtl="0" eaLnBrk="1" fontAlgn="base" latinLnBrk="0" hangingPunct="1">
              <a:lnSpc>
                <a:spcPct val="90000"/>
              </a:lnSpc>
              <a:spcBef>
                <a:spcPct val="20000"/>
              </a:spcBef>
              <a:spcAft>
                <a:spcPct val="0"/>
              </a:spcAft>
              <a:buFontTx/>
              <a:buNone/>
              <a:defRPr lang="en-US" sz="2400" kern="1200" dirty="0">
                <a:gradFill>
                  <a:gsLst>
                    <a:gs pos="0">
                      <a:schemeClr val="bg1">
                        <a:lumMod val="65000"/>
                        <a:lumOff val="35000"/>
                      </a:schemeClr>
                    </a:gs>
                    <a:gs pos="50000">
                      <a:srgbClr val="27728D"/>
                    </a:gs>
                    <a:gs pos="100000">
                      <a:schemeClr val="tx1">
                        <a:lumMod val="75000"/>
                        <a:alpha val="85000"/>
                      </a:schemeClr>
                    </a:gs>
                  </a:gsLst>
                  <a:lin ang="16200000" scaled="1"/>
                </a:gradFill>
                <a:effectLst/>
                <a:latin typeface="+mn-lt"/>
                <a:ea typeface="+mn-ea"/>
                <a:cs typeface="+mn-cs"/>
              </a:defRPr>
            </a:lvl1pPr>
            <a:lvl2pPr marL="457163" indent="0" algn="ctr">
              <a:buNone/>
              <a:defRPr>
                <a:solidFill>
                  <a:schemeClr val="tx1">
                    <a:tint val="75000"/>
                  </a:schemeClr>
                </a:solidFill>
              </a:defRPr>
            </a:lvl2pPr>
            <a:lvl3pPr marL="914327" indent="0" algn="ctr">
              <a:buNone/>
              <a:defRPr>
                <a:solidFill>
                  <a:schemeClr val="tx1">
                    <a:tint val="75000"/>
                  </a:schemeClr>
                </a:solidFill>
              </a:defRPr>
            </a:lvl3pPr>
            <a:lvl4pPr marL="1371490" indent="0" algn="ctr">
              <a:buNone/>
              <a:defRPr>
                <a:solidFill>
                  <a:schemeClr val="tx1">
                    <a:tint val="75000"/>
                  </a:schemeClr>
                </a:solidFill>
              </a:defRPr>
            </a:lvl4pPr>
            <a:lvl5pPr marL="1828654" indent="0" algn="ctr">
              <a:buNone/>
              <a:defRPr>
                <a:solidFill>
                  <a:schemeClr val="tx1">
                    <a:tint val="75000"/>
                  </a:schemeClr>
                </a:solidFill>
              </a:defRPr>
            </a:lvl5pPr>
            <a:lvl6pPr marL="2285818" indent="0" algn="ctr">
              <a:buNone/>
              <a:defRPr>
                <a:solidFill>
                  <a:schemeClr val="tx1">
                    <a:tint val="75000"/>
                  </a:schemeClr>
                </a:solidFill>
              </a:defRPr>
            </a:lvl6pPr>
            <a:lvl7pPr marL="2742980" indent="0" algn="ctr">
              <a:buNone/>
              <a:defRPr>
                <a:solidFill>
                  <a:schemeClr val="tx1">
                    <a:tint val="75000"/>
                  </a:schemeClr>
                </a:solidFill>
              </a:defRPr>
            </a:lvl7pPr>
            <a:lvl8pPr marL="3200144" indent="0" algn="ctr">
              <a:buNone/>
              <a:defRPr>
                <a:solidFill>
                  <a:schemeClr val="tx1">
                    <a:tint val="75000"/>
                  </a:schemeClr>
                </a:solidFill>
              </a:defRPr>
            </a:lvl8pPr>
            <a:lvl9pPr marL="3657308" indent="0" algn="ctr">
              <a:buNone/>
              <a:defRPr>
                <a:solidFill>
                  <a:schemeClr val="tx1">
                    <a:tint val="75000"/>
                  </a:schemeClr>
                </a:solidFill>
              </a:defRPr>
            </a:lvl9pPr>
          </a:lstStyle>
          <a:p>
            <a:r>
              <a:rPr lang="en-US" dirty="0" smtClean="0"/>
              <a:t>Click to edit Master subtitle style</a:t>
            </a:r>
            <a:endParaRPr lang="en-US" dirty="0"/>
          </a:p>
        </p:txBody>
      </p:sp>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72263" y="220663"/>
            <a:ext cx="2101850" cy="29813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66713" y="220663"/>
            <a:ext cx="6153150" cy="29813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8" descr="D:\Slidework\Jobs\TechEd2007 - Brian Marble\Template\Template\images\TE_logo.png"/>
          <p:cNvPicPr>
            <a:picLocks noChangeAspect="1" noChangeArrowheads="1"/>
          </p:cNvPicPr>
          <p:nvPr/>
        </p:nvPicPr>
        <p:blipFill>
          <a:blip r:embed="rId2"/>
          <a:srcRect/>
          <a:stretch>
            <a:fillRect/>
          </a:stretch>
        </p:blipFill>
        <p:spPr bwMode="auto">
          <a:xfrm>
            <a:off x="7964488" y="6243638"/>
            <a:ext cx="850900" cy="522287"/>
          </a:xfrm>
          <a:prstGeom prst="rect">
            <a:avLst/>
          </a:prstGeom>
          <a:noFill/>
          <a:ln w="9525">
            <a:noFill/>
            <a:miter lim="800000"/>
            <a:headEnd/>
            <a:tailEnd/>
          </a:ln>
        </p:spPr>
      </p:pic>
      <p:sp>
        <p:nvSpPr>
          <p:cNvPr id="2" name="Title 1"/>
          <p:cNvSpPr>
            <a:spLocks noGrp="1"/>
          </p:cNvSpPr>
          <p:nvPr>
            <p:ph type="title"/>
          </p:nvPr>
        </p:nvSpPr>
        <p:spPr>
          <a:noFill/>
          <a:ln w="9525">
            <a:noFill/>
            <a:miter lim="800000"/>
            <a:headEnd/>
            <a:tailEnd/>
          </a:ln>
          <a:effectLst/>
        </p:spPr>
        <p:txBody>
          <a:bodyPr/>
          <a:lstStyle>
            <a:lvl1pPr algn="l" defTabSz="914363" rtl="0" eaLnBrk="1" fontAlgn="base" latinLnBrk="0" hangingPunct="1">
              <a:lnSpc>
                <a:spcPct val="90000"/>
              </a:lnSpc>
              <a:spcBef>
                <a:spcPct val="0"/>
              </a:spcBef>
              <a:spcAft>
                <a:spcPct val="0"/>
              </a:spcAft>
              <a:buNone/>
              <a:defRPr lang="en-US" sz="4000" b="0" kern="1200" cap="none" spc="-125" baseline="0" dirty="0">
                <a:ln w="3175">
                  <a:noFill/>
                </a:ln>
                <a:solidFill>
                  <a:schemeClr val="bg1"/>
                </a:solidFill>
                <a:effectLst/>
                <a:latin typeface="+mj-lt"/>
                <a:ea typeface="+mj-ea"/>
                <a:cs typeface="+mj-cs"/>
              </a:defRPr>
            </a:lvl1pPr>
          </a:lstStyle>
          <a:p>
            <a:r>
              <a:rPr lang="en-US" dirty="0" smtClean="0"/>
              <a:t>Click to edit Master title style</a:t>
            </a:r>
            <a:endParaRPr lang="en-US" dirty="0"/>
          </a:p>
        </p:txBody>
      </p:sp>
      <p:sp>
        <p:nvSpPr>
          <p:cNvPr id="3" name="Content Placeholder 2"/>
          <p:cNvSpPr>
            <a:spLocks noGrp="1"/>
          </p:cNvSpPr>
          <p:nvPr>
            <p:ph idx="1"/>
          </p:nvPr>
        </p:nvSpPr>
        <p:spPr>
          <a:xfrm>
            <a:off x="368300" y="1347788"/>
            <a:ext cx="8382000" cy="1854867"/>
          </a:xfrm>
        </p:spPr>
        <p:txBody>
          <a:bodyPr/>
          <a:lstStyle>
            <a:lvl1pPr>
              <a:lnSpc>
                <a:spcPct val="90000"/>
              </a:lnSpc>
              <a:defRPr sz="2800"/>
            </a:lvl1pPr>
            <a:lvl2pPr>
              <a:lnSpc>
                <a:spcPct val="90000"/>
              </a:lnSpc>
              <a:defRPr sz="2400"/>
            </a:lvl2pPr>
            <a:lvl3pPr>
              <a:lnSpc>
                <a:spcPct val="90000"/>
              </a:lnSpc>
              <a:defRPr sz="2000"/>
            </a:lvl3pPr>
            <a:lvl4pPr>
              <a:lnSpc>
                <a:spcPct val="90000"/>
              </a:lnSpc>
              <a:defRPr sz="1800"/>
            </a:lvl4pPr>
            <a:lvl5pPr>
              <a:lnSpc>
                <a:spcPct val="90000"/>
              </a:lnSpc>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with Subhead and Content">
    <p:spTree>
      <p:nvGrpSpPr>
        <p:cNvPr id="1" name=""/>
        <p:cNvGrpSpPr/>
        <p:nvPr/>
      </p:nvGrpSpPr>
      <p:grpSpPr>
        <a:xfrm>
          <a:off x="0" y="0"/>
          <a:ext cx="0" cy="0"/>
          <a:chOff x="0" y="0"/>
          <a:chExt cx="0" cy="0"/>
        </a:xfrm>
      </p:grpSpPr>
      <p:pic>
        <p:nvPicPr>
          <p:cNvPr id="5" name="Picture 8" descr="D:\Slidework\Jobs\TechEd2007 - Brian Marble\Template\Template\images\TE_logo.png"/>
          <p:cNvPicPr>
            <a:picLocks noChangeAspect="1" noChangeArrowheads="1"/>
          </p:cNvPicPr>
          <p:nvPr/>
        </p:nvPicPr>
        <p:blipFill>
          <a:blip r:embed="rId2"/>
          <a:srcRect/>
          <a:stretch>
            <a:fillRect/>
          </a:stretch>
        </p:blipFill>
        <p:spPr bwMode="auto">
          <a:xfrm>
            <a:off x="7964488" y="6243638"/>
            <a:ext cx="850900" cy="522287"/>
          </a:xfrm>
          <a:prstGeom prst="rect">
            <a:avLst/>
          </a:prstGeom>
          <a:noFill/>
          <a:ln w="9525">
            <a:noFill/>
            <a:miter lim="800000"/>
            <a:headEnd/>
            <a:tailEnd/>
          </a:ln>
        </p:spPr>
      </p:pic>
      <p:sp>
        <p:nvSpPr>
          <p:cNvPr id="2" name="Title 1"/>
          <p:cNvSpPr>
            <a:spLocks noGrp="1"/>
          </p:cNvSpPr>
          <p:nvPr>
            <p:ph type="title"/>
          </p:nvPr>
        </p:nvSpPr>
        <p:spPr>
          <a:noFill/>
          <a:ln w="9525">
            <a:noFill/>
            <a:miter lim="800000"/>
            <a:headEnd/>
            <a:tailEnd/>
          </a:ln>
          <a:effectLst/>
        </p:spPr>
        <p:txBody>
          <a:bodyPr/>
          <a:lstStyle>
            <a:lvl1pPr algn="l" defTabSz="914363" rtl="0" eaLnBrk="1" fontAlgn="base" latinLnBrk="0" hangingPunct="1">
              <a:lnSpc>
                <a:spcPct val="90000"/>
              </a:lnSpc>
              <a:spcBef>
                <a:spcPct val="0"/>
              </a:spcBef>
              <a:spcAft>
                <a:spcPct val="0"/>
              </a:spcAft>
              <a:buNone/>
              <a:defRPr lang="en-US" sz="4000" b="0" kern="1200" cap="none" spc="-125" baseline="0" dirty="0">
                <a:ln w="3175">
                  <a:noFill/>
                </a:ln>
                <a:solidFill>
                  <a:schemeClr val="bg1"/>
                </a:solidFill>
                <a:effectLst/>
                <a:latin typeface="+mj-lt"/>
                <a:ea typeface="+mj-ea"/>
                <a:cs typeface="+mj-cs"/>
              </a:defRPr>
            </a:lvl1pPr>
          </a:lstStyle>
          <a:p>
            <a:r>
              <a:rPr lang="en-US" dirty="0" smtClean="0"/>
              <a:t>Click to edit Master title style</a:t>
            </a:r>
            <a:endParaRPr lang="en-US" dirty="0"/>
          </a:p>
        </p:txBody>
      </p:sp>
      <p:sp>
        <p:nvSpPr>
          <p:cNvPr id="3" name="Content Placeholder 2"/>
          <p:cNvSpPr>
            <a:spLocks noGrp="1"/>
          </p:cNvSpPr>
          <p:nvPr>
            <p:ph idx="1"/>
          </p:nvPr>
        </p:nvSpPr>
        <p:spPr>
          <a:xfrm>
            <a:off x="368300" y="1839913"/>
            <a:ext cx="8382000" cy="1854867"/>
          </a:xfrm>
        </p:spPr>
        <p:txBody>
          <a:bodyPr/>
          <a:lstStyle>
            <a:lvl1pPr>
              <a:lnSpc>
                <a:spcPct val="90000"/>
              </a:lnSpc>
              <a:defRPr sz="2800"/>
            </a:lvl1pPr>
            <a:lvl2pPr>
              <a:lnSpc>
                <a:spcPct val="90000"/>
              </a:lnSpc>
              <a:defRPr sz="2400"/>
            </a:lvl2pPr>
            <a:lvl3pPr>
              <a:lnSpc>
                <a:spcPct val="90000"/>
              </a:lnSpc>
              <a:defRPr sz="2000"/>
            </a:lvl3pPr>
            <a:lvl4pPr>
              <a:lnSpc>
                <a:spcPct val="90000"/>
              </a:lnSpc>
              <a:defRPr sz="1800"/>
            </a:lvl4pPr>
            <a:lvl5pPr>
              <a:lnSpc>
                <a:spcPct val="90000"/>
              </a:lnSpc>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 Placeholder 2"/>
          <p:cNvSpPr>
            <a:spLocks noGrp="1"/>
          </p:cNvSpPr>
          <p:nvPr>
            <p:ph type="body" sz="quarter" idx="10"/>
          </p:nvPr>
        </p:nvSpPr>
        <p:spPr>
          <a:xfrm>
            <a:off x="368300" y="767292"/>
            <a:ext cx="8394700" cy="443198"/>
          </a:xfrm>
        </p:spPr>
        <p:txBody>
          <a:bodyPr lIns="91440" rIns="91440" rtlCol="0"/>
          <a:lstStyle>
            <a:lvl1pPr marL="384939" indent="-384939" algn="l" defTabSz="914327" rtl="0" eaLnBrk="1" latinLnBrk="0" hangingPunct="1">
              <a:lnSpc>
                <a:spcPct val="90000"/>
              </a:lnSpc>
              <a:spcBef>
                <a:spcPct val="20000"/>
              </a:spcBef>
              <a:buFontTx/>
              <a:buNone/>
              <a:defRPr lang="en-US" sz="3200" b="0" kern="1200" baseline="0">
                <a:ln w="18415" cmpd="sng">
                  <a:noFill/>
                  <a:prstDash val="solid"/>
                </a:ln>
                <a:solidFill>
                  <a:srgbClr val="FFFFCC"/>
                </a:solidFill>
                <a:effectLst>
                  <a:outerShdw blurRad="60007" dist="310007" dir="7680000" sy="30000" kx="1300200" algn="ctr" rotWithShape="0">
                    <a:prstClr val="black">
                      <a:alpha val="32000"/>
                    </a:prstClr>
                  </a:outerShdw>
                </a:effectLst>
                <a:latin typeface="Arial Narrow" pitchFamily="34" charset="0"/>
                <a:ea typeface="+mn-ea"/>
                <a:cs typeface="+mn-cs"/>
              </a:defRPr>
            </a:lvl1pPr>
          </a:lstStyle>
          <a:p>
            <a:pPr lvl="0"/>
            <a:r>
              <a:rPr lang="en-US" dirty="0" smtClean="0"/>
              <a:t>Click to edit Master text styles</a:t>
            </a:r>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5" name="Picture 8" descr="D:\Slidework\Jobs\TechEd2007 - Brian Marble\Template\Template\images\TE_logo.png"/>
          <p:cNvPicPr>
            <a:picLocks noChangeAspect="1" noChangeArrowheads="1"/>
          </p:cNvPicPr>
          <p:nvPr/>
        </p:nvPicPr>
        <p:blipFill>
          <a:blip r:embed="rId2"/>
          <a:srcRect/>
          <a:stretch>
            <a:fillRect/>
          </a:stretch>
        </p:blipFill>
        <p:spPr bwMode="auto">
          <a:xfrm>
            <a:off x="7964488" y="6243638"/>
            <a:ext cx="850900" cy="522287"/>
          </a:xfrm>
          <a:prstGeom prst="rect">
            <a:avLst/>
          </a:prstGeom>
          <a:noFill/>
          <a:ln w="9525">
            <a:noFill/>
            <a:miter lim="800000"/>
            <a:headEnd/>
            <a:tailEnd/>
          </a:ln>
        </p:spPr>
      </p:pic>
      <p:sp>
        <p:nvSpPr>
          <p:cNvPr id="2" name="Title 1"/>
          <p:cNvSpPr>
            <a:spLocks noGrp="1"/>
          </p:cNvSpPr>
          <p:nvPr>
            <p:ph type="title"/>
          </p:nvPr>
        </p:nvSpPr>
        <p:spPr>
          <a:noFill/>
          <a:ln w="9525">
            <a:noFill/>
            <a:miter lim="800000"/>
            <a:headEnd/>
            <a:tailEnd/>
          </a:ln>
          <a:effectLst/>
        </p:spPr>
        <p:txBody>
          <a:bodyPr/>
          <a:lstStyle>
            <a:lvl1pPr algn="l" defTabSz="914363" rtl="0" eaLnBrk="1" fontAlgn="base" latinLnBrk="0" hangingPunct="1">
              <a:lnSpc>
                <a:spcPct val="90000"/>
              </a:lnSpc>
              <a:spcBef>
                <a:spcPct val="0"/>
              </a:spcBef>
              <a:spcAft>
                <a:spcPct val="0"/>
              </a:spcAft>
              <a:buNone/>
              <a:defRPr lang="en-US" sz="4000" b="0" kern="1200" cap="none" spc="-125" baseline="0" dirty="0">
                <a:ln w="3175">
                  <a:noFill/>
                </a:ln>
                <a:solidFill>
                  <a:schemeClr val="bg1"/>
                </a:solidFill>
                <a:effectLst/>
                <a:latin typeface="+mj-lt"/>
                <a:ea typeface="+mj-ea"/>
                <a:cs typeface="+mj-cs"/>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368300" y="1347788"/>
            <a:ext cx="4114800" cy="1917448"/>
          </a:xfrm>
        </p:spPr>
        <p:txBody>
          <a:bodyPr/>
          <a:lstStyle>
            <a:lvl1pPr marL="339962" indent="-339962">
              <a:lnSpc>
                <a:spcPct val="90000"/>
              </a:lnSpc>
              <a:defRPr sz="2400"/>
            </a:lvl1pPr>
            <a:lvl2pPr marL="673311" indent="-325411">
              <a:lnSpc>
                <a:spcPct val="90000"/>
              </a:lnSpc>
              <a:defRPr sz="2000"/>
            </a:lvl2pPr>
            <a:lvl3pPr marL="953747" indent="-288373">
              <a:lnSpc>
                <a:spcPct val="90000"/>
              </a:lnSpc>
              <a:defRPr sz="1800"/>
            </a:lvl3pPr>
            <a:lvl4pPr marL="1227569" indent="-273822">
              <a:lnSpc>
                <a:spcPct val="90000"/>
              </a:lnSpc>
              <a:defRPr sz="1600"/>
            </a:lvl4pPr>
            <a:lvl5pPr marL="1515941" indent="-280435">
              <a:lnSpc>
                <a:spcPct val="90000"/>
              </a:lnSpc>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60900" y="1347788"/>
            <a:ext cx="4114800" cy="1917448"/>
          </a:xfrm>
        </p:spPr>
        <p:txBody>
          <a:bodyPr/>
          <a:lstStyle>
            <a:lvl1pPr marL="347900" indent="-347900">
              <a:lnSpc>
                <a:spcPct val="90000"/>
              </a:lnSpc>
              <a:defRPr sz="2400"/>
            </a:lvl1pPr>
            <a:lvl2pPr marL="673311" indent="-339962">
              <a:lnSpc>
                <a:spcPct val="90000"/>
              </a:lnSpc>
              <a:defRPr sz="2000"/>
            </a:lvl2pPr>
            <a:lvl3pPr marL="961683" indent="-302924">
              <a:lnSpc>
                <a:spcPct val="90000"/>
              </a:lnSpc>
              <a:defRPr sz="1800"/>
            </a:lvl3pPr>
            <a:lvl4pPr marL="1227569" indent="-265885">
              <a:lnSpc>
                <a:spcPct val="90000"/>
              </a:lnSpc>
              <a:defRPr sz="1600"/>
            </a:lvl4pPr>
            <a:lvl5pPr marL="1515941" indent="-273822">
              <a:lnSpc>
                <a:spcPct val="90000"/>
              </a:lnSpc>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7" name="Picture 8" descr="D:\Slidework\Jobs\TechEd2007 - Brian Marble\Template\Template\images\TE_logo.png"/>
          <p:cNvPicPr>
            <a:picLocks noChangeAspect="1" noChangeArrowheads="1"/>
          </p:cNvPicPr>
          <p:nvPr/>
        </p:nvPicPr>
        <p:blipFill>
          <a:blip r:embed="rId2"/>
          <a:srcRect/>
          <a:stretch>
            <a:fillRect/>
          </a:stretch>
        </p:blipFill>
        <p:spPr bwMode="auto">
          <a:xfrm>
            <a:off x="7964488" y="6243638"/>
            <a:ext cx="850900" cy="522287"/>
          </a:xfrm>
          <a:prstGeom prst="rect">
            <a:avLst/>
          </a:prstGeom>
          <a:noFill/>
          <a:ln w="9525">
            <a:noFill/>
            <a:miter lim="800000"/>
            <a:headEnd/>
            <a:tailEnd/>
          </a:ln>
        </p:spPr>
      </p:pic>
      <p:sp>
        <p:nvSpPr>
          <p:cNvPr id="2" name="Title 1"/>
          <p:cNvSpPr>
            <a:spLocks noGrp="1"/>
          </p:cNvSpPr>
          <p:nvPr>
            <p:ph type="title"/>
          </p:nvPr>
        </p:nvSpPr>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368301" y="1347788"/>
            <a:ext cx="4114800" cy="692498"/>
          </a:xfrm>
        </p:spPr>
        <p:txBody>
          <a:bodyPr anchor="b"/>
          <a:lstStyle>
            <a:lvl1pPr marL="0" indent="0">
              <a:lnSpc>
                <a:spcPct val="90000"/>
              </a:lnSpc>
              <a:spcBef>
                <a:spcPts val="0"/>
              </a:spcBef>
              <a:buNone/>
              <a:defRPr sz="2500" b="1">
                <a:latin typeface="Arial" pitchFamily="34" charset="0"/>
                <a:cs typeface="Arial" pitchFamily="34" charset="0"/>
              </a:defRPr>
            </a:lvl1pPr>
            <a:lvl2pPr marL="457163" indent="0">
              <a:buNone/>
              <a:defRPr sz="2000" b="1"/>
            </a:lvl2pPr>
            <a:lvl3pPr marL="914327" indent="0">
              <a:buNone/>
              <a:defRPr sz="1800" b="1"/>
            </a:lvl3pPr>
            <a:lvl4pPr marL="1371490" indent="0">
              <a:buNone/>
              <a:defRPr sz="1600" b="1"/>
            </a:lvl4pPr>
            <a:lvl5pPr marL="1828654" indent="0">
              <a:buNone/>
              <a:defRPr sz="1600" b="1"/>
            </a:lvl5pPr>
            <a:lvl6pPr marL="2285818" indent="0">
              <a:buNone/>
              <a:defRPr sz="1600" b="1"/>
            </a:lvl6pPr>
            <a:lvl7pPr marL="2742980" indent="0">
              <a:buNone/>
              <a:defRPr sz="1600" b="1"/>
            </a:lvl7pPr>
            <a:lvl8pPr marL="3200144" indent="0">
              <a:buNone/>
              <a:defRPr sz="1600" b="1"/>
            </a:lvl8pPr>
            <a:lvl9pPr marL="3657308"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68300" y="2111110"/>
            <a:ext cx="4114800" cy="1537344"/>
          </a:xfrm>
        </p:spPr>
        <p:txBody>
          <a:bodyPr/>
          <a:lstStyle>
            <a:lvl1pPr marL="281759" indent="-281759">
              <a:defRPr sz="2300"/>
            </a:lvl1pPr>
            <a:lvl2pPr marL="562196" indent="-265885">
              <a:defRPr sz="2000"/>
            </a:lvl2pPr>
            <a:lvl3pPr marL="813529" indent="-243397">
              <a:defRPr sz="1800"/>
            </a:lvl3pPr>
            <a:lvl4pPr marL="1050312" indent="-228847">
              <a:defRPr sz="1700"/>
            </a:lvl4pPr>
            <a:lvl5pPr marL="1279159" indent="-206358">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33283" y="1347788"/>
            <a:ext cx="4117019" cy="692498"/>
          </a:xfrm>
        </p:spPr>
        <p:txBody>
          <a:bodyPr rtlCol="0" anchor="b"/>
          <a:lstStyle>
            <a:lvl1pPr marL="0" indent="0">
              <a:lnSpc>
                <a:spcPct val="90000"/>
              </a:lnSpc>
              <a:spcBef>
                <a:spcPts val="0"/>
              </a:spcBef>
              <a:buNone/>
              <a:defRPr lang="en-US" sz="2500" b="1" kern="1200" smtClean="0">
                <a:solidFill>
                  <a:schemeClr val="tx1"/>
                </a:solidFill>
                <a:effectLst/>
                <a:latin typeface="Arial" pitchFamily="34" charset="0"/>
                <a:ea typeface="+mn-ea"/>
                <a:cs typeface="Arial" pitchFamily="34" charset="0"/>
              </a:defRPr>
            </a:lvl1pPr>
            <a:lvl2pPr marL="457163" indent="0">
              <a:buNone/>
              <a:defRPr sz="2000" b="1"/>
            </a:lvl2pPr>
            <a:lvl3pPr marL="914327" indent="0">
              <a:buNone/>
              <a:defRPr sz="1800" b="1"/>
            </a:lvl3pPr>
            <a:lvl4pPr marL="1371490" indent="0">
              <a:buNone/>
              <a:defRPr sz="1600" b="1"/>
            </a:lvl4pPr>
            <a:lvl5pPr marL="1828654" indent="0">
              <a:buNone/>
              <a:defRPr sz="1600" b="1"/>
            </a:lvl5pPr>
            <a:lvl6pPr marL="2285818" indent="0">
              <a:buNone/>
              <a:defRPr sz="1600" b="1"/>
            </a:lvl6pPr>
            <a:lvl7pPr marL="2742980" indent="0">
              <a:buNone/>
              <a:defRPr sz="1600" b="1"/>
            </a:lvl7pPr>
            <a:lvl8pPr marL="3200144" indent="0">
              <a:buNone/>
              <a:defRPr sz="1600" b="1"/>
            </a:lvl8pPr>
            <a:lvl9pPr marL="3657308"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32327" y="2111110"/>
            <a:ext cx="4117974" cy="1537344"/>
          </a:xfrm>
        </p:spPr>
        <p:txBody>
          <a:bodyPr/>
          <a:lstStyle>
            <a:lvl1pPr marL="296309" indent="-296309">
              <a:defRPr sz="2300"/>
            </a:lvl1pPr>
            <a:lvl2pPr marL="570132" indent="-273822">
              <a:defRPr sz="2000"/>
            </a:lvl2pPr>
            <a:lvl3pPr marL="821466" indent="-244720">
              <a:defRPr sz="1800"/>
            </a:lvl3pPr>
            <a:lvl4pPr marL="1050312" indent="-236784">
              <a:defRPr sz="1700"/>
            </a:lvl4pPr>
            <a:lvl5pPr marL="1279159" indent="-220910">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3" name="Picture 8" descr="D:\Slidework\Jobs\TechEd2007 - Brian Marble\Template\Template\images\TE_logo.png"/>
          <p:cNvPicPr>
            <a:picLocks noChangeAspect="1" noChangeArrowheads="1"/>
          </p:cNvPicPr>
          <p:nvPr/>
        </p:nvPicPr>
        <p:blipFill>
          <a:blip r:embed="rId2"/>
          <a:srcRect/>
          <a:stretch>
            <a:fillRect/>
          </a:stretch>
        </p:blipFill>
        <p:spPr bwMode="auto">
          <a:xfrm>
            <a:off x="7964488" y="6243638"/>
            <a:ext cx="850900" cy="522287"/>
          </a:xfrm>
          <a:prstGeom prst="rect">
            <a:avLst/>
          </a:prstGeom>
          <a:noFill/>
          <a:ln w="9525">
            <a:noFill/>
            <a:miter lim="800000"/>
            <a:headEnd/>
            <a:tailEnd/>
          </a:ln>
        </p:spPr>
      </p:pic>
      <p:sp>
        <p:nvSpPr>
          <p:cNvPr id="2" name="Title 1"/>
          <p:cNvSpPr>
            <a:spLocks noGrp="1"/>
          </p:cNvSpPr>
          <p:nvPr>
            <p:ph type="title"/>
          </p:nvPr>
        </p:nvSpPr>
        <p:spPr/>
        <p:txBody>
          <a:bodyPr/>
          <a:lstStyle/>
          <a:p>
            <a:r>
              <a:rPr lang="en-US" dirty="0" smtClean="0"/>
              <a:t>Click to edit Master title style</a:t>
            </a:r>
            <a:endParaRPr lang="en-US" dirty="0"/>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1_Title Only no log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8" descr="D:\Slidework\Jobs\TechEd2007 - Brian Marble\Template\Template\images\TE_logo.png"/>
          <p:cNvPicPr>
            <a:picLocks noChangeAspect="1" noChangeArrowheads="1"/>
          </p:cNvPicPr>
          <p:nvPr/>
        </p:nvPicPr>
        <p:blipFill>
          <a:blip r:embed="rId2"/>
          <a:srcRect/>
          <a:stretch>
            <a:fillRect/>
          </a:stretch>
        </p:blipFill>
        <p:spPr bwMode="auto">
          <a:xfrm>
            <a:off x="7964488" y="6243638"/>
            <a:ext cx="850900" cy="522287"/>
          </a:xfrm>
          <a:prstGeom prst="rect">
            <a:avLst/>
          </a:prstGeom>
          <a:noFill/>
          <a:ln w="9525">
            <a:noFill/>
            <a:miter lim="800000"/>
            <a:headEnd/>
            <a:tailEnd/>
          </a:ln>
        </p:spPr>
      </p:pic>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image" Target="../media/image1.jpeg"/><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image" Target="../media/image2.png"/><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5"/>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bwMode="white">
          <a:xfrm>
            <a:off x="0" y="0"/>
            <a:ext cx="9144000" cy="1411288"/>
          </a:xfrm>
          <a:prstGeom prst="rect">
            <a:avLst/>
          </a:prstGeom>
          <a:gradFill>
            <a:gsLst>
              <a:gs pos="0">
                <a:srgbClr val="0070C0">
                  <a:alpha val="0"/>
                </a:srgbClr>
              </a:gs>
              <a:gs pos="41000">
                <a:schemeClr val="tx1">
                  <a:alpha val="15000"/>
                </a:schemeClr>
              </a:gs>
              <a:gs pos="56000">
                <a:schemeClr val="tx1">
                  <a:alpha val="25000"/>
                </a:schemeClr>
              </a:gs>
              <a:gs pos="100000">
                <a:schemeClr val="tx1">
                  <a:alpha val="70000"/>
                </a:schemeClr>
              </a:gs>
            </a:gsLst>
            <a:lin ang="16200000" scaled="0"/>
          </a:gra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lIns="109728" tIns="54864" rIns="109728" bIns="54864" anchor="ctr"/>
          <a:lstStyle/>
          <a:p>
            <a:pPr algn="ctr" defTabSz="1096963"/>
            <a:endParaRPr lang="en-US" sz="2800">
              <a:solidFill>
                <a:schemeClr val="tx1"/>
              </a:solidFill>
              <a:effectLst>
                <a:outerShdw blurRad="38100" dist="38100" dir="2700000" algn="tl">
                  <a:srgbClr val="02024A"/>
                </a:outerShdw>
              </a:effectLst>
            </a:endParaRPr>
          </a:p>
        </p:txBody>
      </p:sp>
      <p:sp>
        <p:nvSpPr>
          <p:cNvPr id="2" name="Title Placeholder 1"/>
          <p:cNvSpPr>
            <a:spLocks noGrp="1"/>
          </p:cNvSpPr>
          <p:nvPr>
            <p:ph type="title"/>
          </p:nvPr>
        </p:nvSpPr>
        <p:spPr>
          <a:xfrm>
            <a:off x="368300" y="220663"/>
            <a:ext cx="8382000" cy="609600"/>
          </a:xfrm>
          <a:prstGeom prst="rect">
            <a:avLst/>
          </a:prstGeom>
          <a:noFill/>
          <a:ln w="9525">
            <a:noFill/>
            <a:miter lim="800000"/>
            <a:headEnd/>
            <a:tailEnd/>
          </a:ln>
          <a:effectLst/>
        </p:spPr>
        <p:txBody>
          <a:bodyPr vert="horz" wrap="square" lIns="91440" tIns="45720" rIns="91440" bIns="45720" numCol="1" rtlCol="0" anchor="t" anchorCtr="0" compatLnSpc="1">
            <a:prstTxWarp prst="textNoShape">
              <a:avLst/>
            </a:prstTxWarp>
            <a:noAutofit/>
            <a:scene3d>
              <a:camera prst="orthographicFront"/>
              <a:lightRig rig="threePt" dir="t"/>
            </a:scene3d>
            <a:sp3d extrusionH="6350">
              <a:bevelT w="12700" h="25400" prst="coolSlant"/>
              <a:bevelB w="19050" h="19050"/>
              <a:extrusionClr>
                <a:schemeClr val="bg1"/>
              </a:extrusionClr>
            </a:sp3d>
          </a:bodyPr>
          <a:lstStyle/>
          <a:p>
            <a:r>
              <a:rPr lang="en-US" dirty="0" smtClean="0"/>
              <a:t>Click to Edit Title Text</a:t>
            </a:r>
            <a:endParaRPr lang="en-US" dirty="0"/>
          </a:p>
        </p:txBody>
      </p:sp>
      <p:sp>
        <p:nvSpPr>
          <p:cNvPr id="1030" name="Text Placeholder 2"/>
          <p:cNvSpPr>
            <a:spLocks noGrp="1"/>
          </p:cNvSpPr>
          <p:nvPr>
            <p:ph type="body" idx="1"/>
          </p:nvPr>
        </p:nvSpPr>
        <p:spPr bwMode="auto">
          <a:xfrm>
            <a:off x="366713" y="1347788"/>
            <a:ext cx="8407400" cy="1854200"/>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dk1" tx1="lt1" bg2="dk2" tx2="lt2" accent1="accent1" accent2="accent2" accent3="accent3" accent4="accent4" accent5="accent5" accent6="accent6" hlink="hlink" folHlink="folHlink"/>
  <p:sldLayoutIdLst>
    <p:sldLayoutId id="2147483719" r:id="rId1"/>
    <p:sldLayoutId id="2147483720" r:id="rId2"/>
    <p:sldLayoutId id="2147483721" r:id="rId3"/>
    <p:sldLayoutId id="2147483722" r:id="rId4"/>
    <p:sldLayoutId id="2147483723" r:id="rId5"/>
    <p:sldLayoutId id="2147483724" r:id="rId6"/>
    <p:sldLayoutId id="2147483725" r:id="rId7"/>
    <p:sldLayoutId id="2147483706" r:id="rId8"/>
    <p:sldLayoutId id="2147483726" r:id="rId9"/>
    <p:sldLayoutId id="2147483727" r:id="rId10"/>
    <p:sldLayoutId id="2147483728" r:id="rId11"/>
    <p:sldLayoutId id="2147483729" r:id="rId12"/>
    <p:sldLayoutId id="2147483707" r:id="rId13"/>
  </p:sldLayoutIdLst>
  <p:transition>
    <p:fade/>
  </p:transition>
  <p:txStyles>
    <p:titleStyle>
      <a:lvl1pPr algn="l" defTabSz="912813" rtl="0" fontAlgn="base">
        <a:lnSpc>
          <a:spcPct val="90000"/>
        </a:lnSpc>
        <a:spcBef>
          <a:spcPct val="0"/>
        </a:spcBef>
        <a:spcAft>
          <a:spcPct val="0"/>
        </a:spcAft>
        <a:defRPr lang="en-US" sz="4000" kern="1200" spc="-125" dirty="0">
          <a:ln w="3175">
            <a:noFill/>
          </a:ln>
          <a:solidFill>
            <a:schemeClr val="bg1"/>
          </a:solidFill>
          <a:latin typeface="+mj-lt"/>
          <a:ea typeface="+mj-ea"/>
          <a:cs typeface="+mj-cs"/>
        </a:defRPr>
      </a:lvl1pPr>
      <a:lvl2pPr algn="l" defTabSz="912813" rtl="0" fontAlgn="base">
        <a:lnSpc>
          <a:spcPct val="90000"/>
        </a:lnSpc>
        <a:spcBef>
          <a:spcPct val="0"/>
        </a:spcBef>
        <a:spcAft>
          <a:spcPct val="0"/>
        </a:spcAft>
        <a:defRPr sz="4000">
          <a:solidFill>
            <a:schemeClr val="bg1"/>
          </a:solidFill>
          <a:latin typeface="Arial" pitchFamily="34" charset="0"/>
        </a:defRPr>
      </a:lvl2pPr>
      <a:lvl3pPr algn="l" defTabSz="912813" rtl="0" fontAlgn="base">
        <a:lnSpc>
          <a:spcPct val="90000"/>
        </a:lnSpc>
        <a:spcBef>
          <a:spcPct val="0"/>
        </a:spcBef>
        <a:spcAft>
          <a:spcPct val="0"/>
        </a:spcAft>
        <a:defRPr sz="4000">
          <a:solidFill>
            <a:schemeClr val="bg1"/>
          </a:solidFill>
          <a:latin typeface="Arial" pitchFamily="34" charset="0"/>
        </a:defRPr>
      </a:lvl3pPr>
      <a:lvl4pPr algn="l" defTabSz="912813" rtl="0" fontAlgn="base">
        <a:lnSpc>
          <a:spcPct val="90000"/>
        </a:lnSpc>
        <a:spcBef>
          <a:spcPct val="0"/>
        </a:spcBef>
        <a:spcAft>
          <a:spcPct val="0"/>
        </a:spcAft>
        <a:defRPr sz="4000">
          <a:solidFill>
            <a:schemeClr val="bg1"/>
          </a:solidFill>
          <a:latin typeface="Arial" pitchFamily="34" charset="0"/>
        </a:defRPr>
      </a:lvl4pPr>
      <a:lvl5pPr algn="l" defTabSz="912813" rtl="0" fontAlgn="base">
        <a:lnSpc>
          <a:spcPct val="90000"/>
        </a:lnSpc>
        <a:spcBef>
          <a:spcPct val="0"/>
        </a:spcBef>
        <a:spcAft>
          <a:spcPct val="0"/>
        </a:spcAft>
        <a:defRPr sz="4000">
          <a:solidFill>
            <a:schemeClr val="bg1"/>
          </a:solidFill>
          <a:latin typeface="Arial" pitchFamily="34" charset="0"/>
        </a:defRPr>
      </a:lvl5pPr>
      <a:lvl6pPr marL="457200" algn="l" defTabSz="912813" rtl="0" fontAlgn="base">
        <a:lnSpc>
          <a:spcPct val="90000"/>
        </a:lnSpc>
        <a:spcBef>
          <a:spcPct val="0"/>
        </a:spcBef>
        <a:spcAft>
          <a:spcPct val="0"/>
        </a:spcAft>
        <a:defRPr sz="4000">
          <a:solidFill>
            <a:schemeClr val="bg1"/>
          </a:solidFill>
          <a:latin typeface="Arial" pitchFamily="34" charset="0"/>
        </a:defRPr>
      </a:lvl6pPr>
      <a:lvl7pPr marL="914400" algn="l" defTabSz="912813" rtl="0" fontAlgn="base">
        <a:lnSpc>
          <a:spcPct val="90000"/>
        </a:lnSpc>
        <a:spcBef>
          <a:spcPct val="0"/>
        </a:spcBef>
        <a:spcAft>
          <a:spcPct val="0"/>
        </a:spcAft>
        <a:defRPr sz="4000">
          <a:solidFill>
            <a:schemeClr val="bg1"/>
          </a:solidFill>
          <a:latin typeface="Arial" pitchFamily="34" charset="0"/>
        </a:defRPr>
      </a:lvl7pPr>
      <a:lvl8pPr marL="1371600" algn="l" defTabSz="912813" rtl="0" fontAlgn="base">
        <a:lnSpc>
          <a:spcPct val="90000"/>
        </a:lnSpc>
        <a:spcBef>
          <a:spcPct val="0"/>
        </a:spcBef>
        <a:spcAft>
          <a:spcPct val="0"/>
        </a:spcAft>
        <a:defRPr sz="4000">
          <a:solidFill>
            <a:schemeClr val="bg1"/>
          </a:solidFill>
          <a:latin typeface="Arial" pitchFamily="34" charset="0"/>
        </a:defRPr>
      </a:lvl8pPr>
      <a:lvl9pPr marL="1828800" algn="l" defTabSz="912813" rtl="0" fontAlgn="base">
        <a:lnSpc>
          <a:spcPct val="90000"/>
        </a:lnSpc>
        <a:spcBef>
          <a:spcPct val="0"/>
        </a:spcBef>
        <a:spcAft>
          <a:spcPct val="0"/>
        </a:spcAft>
        <a:defRPr sz="4000">
          <a:solidFill>
            <a:schemeClr val="bg1"/>
          </a:solidFill>
          <a:latin typeface="Arial" pitchFamily="34" charset="0"/>
        </a:defRPr>
      </a:lvl9pPr>
    </p:titleStyle>
    <p:bodyStyle>
      <a:lvl1pPr marL="384175" indent="-384175" algn="l" defTabSz="912813" rtl="0" fontAlgn="base">
        <a:lnSpc>
          <a:spcPct val="90000"/>
        </a:lnSpc>
        <a:spcBef>
          <a:spcPts val="700"/>
        </a:spcBef>
        <a:spcAft>
          <a:spcPct val="0"/>
        </a:spcAft>
        <a:buBlip>
          <a:blip r:embed="rId16"/>
        </a:buBlip>
        <a:defRPr sz="2800" kern="1200">
          <a:solidFill>
            <a:schemeClr val="tx1"/>
          </a:solidFill>
          <a:latin typeface="+mj-lt"/>
          <a:ea typeface="+mn-ea"/>
          <a:cs typeface="+mn-cs"/>
        </a:defRPr>
      </a:lvl1pPr>
      <a:lvl2pPr marL="738188" indent="-361950" algn="l" defTabSz="912813" rtl="0" fontAlgn="base">
        <a:lnSpc>
          <a:spcPct val="90000"/>
        </a:lnSpc>
        <a:spcBef>
          <a:spcPts val="700"/>
        </a:spcBef>
        <a:spcAft>
          <a:spcPct val="0"/>
        </a:spcAft>
        <a:buBlip>
          <a:blip r:embed="rId16"/>
        </a:buBlip>
        <a:defRPr sz="2400" kern="1200">
          <a:solidFill>
            <a:schemeClr val="tx1"/>
          </a:solidFill>
          <a:latin typeface="+mj-lt"/>
          <a:ea typeface="+mn-ea"/>
          <a:cs typeface="+mn-cs"/>
        </a:defRPr>
      </a:lvl2pPr>
      <a:lvl3pPr marL="1101725" indent="-347663" algn="l" defTabSz="912813" rtl="0" fontAlgn="base">
        <a:lnSpc>
          <a:spcPct val="90000"/>
        </a:lnSpc>
        <a:spcBef>
          <a:spcPts val="700"/>
        </a:spcBef>
        <a:spcAft>
          <a:spcPct val="0"/>
        </a:spcAft>
        <a:buBlip>
          <a:blip r:embed="rId16"/>
        </a:buBlip>
        <a:defRPr sz="2000" kern="1200">
          <a:solidFill>
            <a:schemeClr val="tx1"/>
          </a:solidFill>
          <a:latin typeface="+mj-lt"/>
          <a:ea typeface="+mn-ea"/>
          <a:cs typeface="+mn-cs"/>
        </a:defRPr>
      </a:lvl3pPr>
      <a:lvl4pPr marL="1419225" indent="-317500" algn="l" defTabSz="912813" rtl="0" fontAlgn="base">
        <a:lnSpc>
          <a:spcPct val="90000"/>
        </a:lnSpc>
        <a:spcBef>
          <a:spcPts val="700"/>
        </a:spcBef>
        <a:spcAft>
          <a:spcPct val="0"/>
        </a:spcAft>
        <a:buBlip>
          <a:blip r:embed="rId16"/>
        </a:buBlip>
        <a:defRPr kern="1200">
          <a:solidFill>
            <a:schemeClr val="tx1"/>
          </a:solidFill>
          <a:latin typeface="+mj-lt"/>
          <a:ea typeface="+mn-ea"/>
          <a:cs typeface="+mn-cs"/>
        </a:defRPr>
      </a:lvl4pPr>
      <a:lvl5pPr marL="1760538" indent="-317500" algn="l" defTabSz="912813" rtl="0" fontAlgn="base">
        <a:lnSpc>
          <a:spcPct val="90000"/>
        </a:lnSpc>
        <a:spcBef>
          <a:spcPts val="700"/>
        </a:spcBef>
        <a:spcAft>
          <a:spcPct val="0"/>
        </a:spcAft>
        <a:buBlip>
          <a:blip r:embed="rId16"/>
        </a:buBlip>
        <a:defRPr kern="1200">
          <a:solidFill>
            <a:schemeClr val="tx1"/>
          </a:solidFill>
          <a:latin typeface="+mj-lt"/>
          <a:ea typeface="+mn-ea"/>
          <a:cs typeface="+mn-cs"/>
        </a:defRPr>
      </a:lvl5pPr>
      <a:lvl6pPr marL="2514399" indent="-228582" algn="l" defTabSz="91432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562" indent="-228582" algn="l" defTabSz="91432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726" indent="-228582" algn="l" defTabSz="91432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890" indent="-228582" algn="l" defTabSz="914327"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27" rtl="0" eaLnBrk="1" latinLnBrk="0" hangingPunct="1">
        <a:defRPr sz="1800" kern="1200">
          <a:solidFill>
            <a:schemeClr val="tx1"/>
          </a:solidFill>
          <a:latin typeface="+mn-lt"/>
          <a:ea typeface="+mn-ea"/>
          <a:cs typeface="+mn-cs"/>
        </a:defRPr>
      </a:lvl1pPr>
      <a:lvl2pPr marL="457163" algn="l" defTabSz="914327" rtl="0" eaLnBrk="1" latinLnBrk="0" hangingPunct="1">
        <a:defRPr sz="1800" kern="1200">
          <a:solidFill>
            <a:schemeClr val="tx1"/>
          </a:solidFill>
          <a:latin typeface="+mn-lt"/>
          <a:ea typeface="+mn-ea"/>
          <a:cs typeface="+mn-cs"/>
        </a:defRPr>
      </a:lvl2pPr>
      <a:lvl3pPr marL="914327" algn="l" defTabSz="914327" rtl="0" eaLnBrk="1" latinLnBrk="0" hangingPunct="1">
        <a:defRPr sz="1800" kern="1200">
          <a:solidFill>
            <a:schemeClr val="tx1"/>
          </a:solidFill>
          <a:latin typeface="+mn-lt"/>
          <a:ea typeface="+mn-ea"/>
          <a:cs typeface="+mn-cs"/>
        </a:defRPr>
      </a:lvl3pPr>
      <a:lvl4pPr marL="1371490" algn="l" defTabSz="914327" rtl="0" eaLnBrk="1" latinLnBrk="0" hangingPunct="1">
        <a:defRPr sz="1800" kern="1200">
          <a:solidFill>
            <a:schemeClr val="tx1"/>
          </a:solidFill>
          <a:latin typeface="+mn-lt"/>
          <a:ea typeface="+mn-ea"/>
          <a:cs typeface="+mn-cs"/>
        </a:defRPr>
      </a:lvl4pPr>
      <a:lvl5pPr marL="1828654" algn="l" defTabSz="914327" rtl="0" eaLnBrk="1" latinLnBrk="0" hangingPunct="1">
        <a:defRPr sz="1800" kern="1200">
          <a:solidFill>
            <a:schemeClr val="tx1"/>
          </a:solidFill>
          <a:latin typeface="+mn-lt"/>
          <a:ea typeface="+mn-ea"/>
          <a:cs typeface="+mn-cs"/>
        </a:defRPr>
      </a:lvl5pPr>
      <a:lvl6pPr marL="2285818" algn="l" defTabSz="914327" rtl="0" eaLnBrk="1" latinLnBrk="0" hangingPunct="1">
        <a:defRPr sz="1800" kern="1200">
          <a:solidFill>
            <a:schemeClr val="tx1"/>
          </a:solidFill>
          <a:latin typeface="+mn-lt"/>
          <a:ea typeface="+mn-ea"/>
          <a:cs typeface="+mn-cs"/>
        </a:defRPr>
      </a:lvl6pPr>
      <a:lvl7pPr marL="2742980" algn="l" defTabSz="914327" rtl="0" eaLnBrk="1" latinLnBrk="0" hangingPunct="1">
        <a:defRPr sz="1800" kern="1200">
          <a:solidFill>
            <a:schemeClr val="tx1"/>
          </a:solidFill>
          <a:latin typeface="+mn-lt"/>
          <a:ea typeface="+mn-ea"/>
          <a:cs typeface="+mn-cs"/>
        </a:defRPr>
      </a:lvl7pPr>
      <a:lvl8pPr marL="3200144" algn="l" defTabSz="914327" rtl="0" eaLnBrk="1" latinLnBrk="0" hangingPunct="1">
        <a:defRPr sz="1800" kern="1200">
          <a:solidFill>
            <a:schemeClr val="tx1"/>
          </a:solidFill>
          <a:latin typeface="+mn-lt"/>
          <a:ea typeface="+mn-ea"/>
          <a:cs typeface="+mn-cs"/>
        </a:defRPr>
      </a:lvl8pPr>
      <a:lvl9pPr marL="3657308" algn="l" defTabSz="914327"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bwMode="white">
          <a:xfrm>
            <a:off x="0" y="0"/>
            <a:ext cx="9144000" cy="1411288"/>
          </a:xfrm>
          <a:prstGeom prst="rect">
            <a:avLst/>
          </a:prstGeom>
          <a:gradFill>
            <a:gsLst>
              <a:gs pos="0">
                <a:srgbClr val="0070C0">
                  <a:alpha val="0"/>
                </a:srgbClr>
              </a:gs>
              <a:gs pos="41000">
                <a:schemeClr val="tx1">
                  <a:alpha val="15000"/>
                </a:schemeClr>
              </a:gs>
              <a:gs pos="56000">
                <a:schemeClr val="tx1">
                  <a:alpha val="25000"/>
                </a:schemeClr>
              </a:gs>
              <a:gs pos="100000">
                <a:schemeClr val="tx1">
                  <a:alpha val="70000"/>
                </a:schemeClr>
              </a:gs>
            </a:gsLst>
            <a:lin ang="16200000" scaled="0"/>
          </a:gra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lIns="109728" tIns="54864" rIns="109728" bIns="54864" anchor="ctr"/>
          <a:lstStyle/>
          <a:p>
            <a:pPr algn="ctr" defTabSz="1096963"/>
            <a:endParaRPr lang="en-US" sz="2800">
              <a:solidFill>
                <a:schemeClr val="tx1"/>
              </a:solidFill>
              <a:effectLst>
                <a:outerShdw blurRad="38100" dist="38100" dir="2700000" algn="tl">
                  <a:srgbClr val="02024A"/>
                </a:outerShdw>
              </a:effectLst>
              <a:latin typeface="Arial" pitchFamily="34" charset="0"/>
            </a:endParaRPr>
          </a:p>
        </p:txBody>
      </p:sp>
      <p:pic>
        <p:nvPicPr>
          <p:cNvPr id="108549" name="Picture 8" descr="D:\Slidework\Jobs\TechEd2007 - Brian Marble\Template\Template\images\TE_logo.png"/>
          <p:cNvPicPr>
            <a:picLocks noChangeAspect="1" noChangeArrowheads="1"/>
          </p:cNvPicPr>
          <p:nvPr userDrawn="1"/>
        </p:nvPicPr>
        <p:blipFill>
          <a:blip r:embed="rId14"/>
          <a:srcRect/>
          <a:stretch>
            <a:fillRect/>
          </a:stretch>
        </p:blipFill>
        <p:spPr bwMode="auto">
          <a:xfrm>
            <a:off x="7964488" y="6243638"/>
            <a:ext cx="850900" cy="522287"/>
          </a:xfrm>
          <a:prstGeom prst="rect">
            <a:avLst/>
          </a:prstGeom>
          <a:noFill/>
          <a:ln w="9525">
            <a:noFill/>
            <a:miter lim="800000"/>
            <a:headEnd/>
            <a:tailEnd/>
          </a:ln>
        </p:spPr>
      </p:pic>
      <p:sp>
        <p:nvSpPr>
          <p:cNvPr id="2" name="Title Placeholder 1"/>
          <p:cNvSpPr>
            <a:spLocks noGrp="1"/>
          </p:cNvSpPr>
          <p:nvPr>
            <p:ph type="title"/>
          </p:nvPr>
        </p:nvSpPr>
        <p:spPr>
          <a:xfrm>
            <a:off x="368300" y="220663"/>
            <a:ext cx="8382000" cy="609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noAutofit/>
          </a:bodyPr>
          <a:lstStyle/>
          <a:p>
            <a:pPr lvl="0"/>
            <a:r>
              <a:rPr lang="en-US" smtClean="0"/>
              <a:t>Click to Edit Title Text</a:t>
            </a:r>
          </a:p>
        </p:txBody>
      </p:sp>
      <p:sp>
        <p:nvSpPr>
          <p:cNvPr id="108551" name="Text Placeholder 2"/>
          <p:cNvSpPr>
            <a:spLocks noGrp="1"/>
          </p:cNvSpPr>
          <p:nvPr>
            <p:ph type="body" idx="1"/>
          </p:nvPr>
        </p:nvSpPr>
        <p:spPr bwMode="auto">
          <a:xfrm>
            <a:off x="366713" y="1347788"/>
            <a:ext cx="8407400" cy="1854200"/>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dk2" tx1="lt1" bg2="dk1" tx2="lt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 id="2147483715" r:id="rId8"/>
    <p:sldLayoutId id="2147483716" r:id="rId9"/>
    <p:sldLayoutId id="2147483717" r:id="rId10"/>
    <p:sldLayoutId id="2147483718" r:id="rId11"/>
  </p:sldLayoutIdLst>
  <p:transition>
    <p:fade/>
  </p:transition>
  <p:txStyles>
    <p:titleStyle>
      <a:lvl1pPr algn="l" defTabSz="912813" rtl="0" fontAlgn="base">
        <a:lnSpc>
          <a:spcPct val="90000"/>
        </a:lnSpc>
        <a:spcBef>
          <a:spcPct val="0"/>
        </a:spcBef>
        <a:spcAft>
          <a:spcPct val="0"/>
        </a:spcAft>
        <a:defRPr sz="4000">
          <a:solidFill>
            <a:schemeClr val="bg1"/>
          </a:solidFill>
          <a:latin typeface="+mj-lt"/>
          <a:ea typeface="+mj-ea"/>
          <a:cs typeface="+mj-cs"/>
        </a:defRPr>
      </a:lvl1pPr>
      <a:lvl2pPr algn="l" defTabSz="912813" rtl="0" fontAlgn="base">
        <a:lnSpc>
          <a:spcPct val="90000"/>
        </a:lnSpc>
        <a:spcBef>
          <a:spcPct val="0"/>
        </a:spcBef>
        <a:spcAft>
          <a:spcPct val="0"/>
        </a:spcAft>
        <a:defRPr sz="4000">
          <a:solidFill>
            <a:schemeClr val="bg1"/>
          </a:solidFill>
          <a:latin typeface="Arial" pitchFamily="34" charset="0"/>
        </a:defRPr>
      </a:lvl2pPr>
      <a:lvl3pPr algn="l" defTabSz="912813" rtl="0" fontAlgn="base">
        <a:lnSpc>
          <a:spcPct val="90000"/>
        </a:lnSpc>
        <a:spcBef>
          <a:spcPct val="0"/>
        </a:spcBef>
        <a:spcAft>
          <a:spcPct val="0"/>
        </a:spcAft>
        <a:defRPr sz="4000">
          <a:solidFill>
            <a:schemeClr val="bg1"/>
          </a:solidFill>
          <a:latin typeface="Arial" pitchFamily="34" charset="0"/>
        </a:defRPr>
      </a:lvl3pPr>
      <a:lvl4pPr algn="l" defTabSz="912813" rtl="0" fontAlgn="base">
        <a:lnSpc>
          <a:spcPct val="90000"/>
        </a:lnSpc>
        <a:spcBef>
          <a:spcPct val="0"/>
        </a:spcBef>
        <a:spcAft>
          <a:spcPct val="0"/>
        </a:spcAft>
        <a:defRPr sz="4000">
          <a:solidFill>
            <a:schemeClr val="bg1"/>
          </a:solidFill>
          <a:latin typeface="Arial" pitchFamily="34" charset="0"/>
        </a:defRPr>
      </a:lvl4pPr>
      <a:lvl5pPr algn="l" defTabSz="912813" rtl="0" fontAlgn="base">
        <a:lnSpc>
          <a:spcPct val="90000"/>
        </a:lnSpc>
        <a:spcBef>
          <a:spcPct val="0"/>
        </a:spcBef>
        <a:spcAft>
          <a:spcPct val="0"/>
        </a:spcAft>
        <a:defRPr sz="4000">
          <a:solidFill>
            <a:schemeClr val="bg1"/>
          </a:solidFill>
          <a:latin typeface="Arial" pitchFamily="34" charset="0"/>
        </a:defRPr>
      </a:lvl5pPr>
      <a:lvl6pPr marL="457200" algn="l" defTabSz="912813" rtl="0" fontAlgn="base">
        <a:lnSpc>
          <a:spcPct val="90000"/>
        </a:lnSpc>
        <a:spcBef>
          <a:spcPct val="0"/>
        </a:spcBef>
        <a:spcAft>
          <a:spcPct val="0"/>
        </a:spcAft>
        <a:defRPr sz="4000">
          <a:solidFill>
            <a:schemeClr val="bg1"/>
          </a:solidFill>
          <a:latin typeface="Arial" pitchFamily="34" charset="0"/>
        </a:defRPr>
      </a:lvl6pPr>
      <a:lvl7pPr marL="914400" algn="l" defTabSz="912813" rtl="0" fontAlgn="base">
        <a:lnSpc>
          <a:spcPct val="90000"/>
        </a:lnSpc>
        <a:spcBef>
          <a:spcPct val="0"/>
        </a:spcBef>
        <a:spcAft>
          <a:spcPct val="0"/>
        </a:spcAft>
        <a:defRPr sz="4000">
          <a:solidFill>
            <a:schemeClr val="bg1"/>
          </a:solidFill>
          <a:latin typeface="Arial" pitchFamily="34" charset="0"/>
        </a:defRPr>
      </a:lvl7pPr>
      <a:lvl8pPr marL="1371600" algn="l" defTabSz="912813" rtl="0" fontAlgn="base">
        <a:lnSpc>
          <a:spcPct val="90000"/>
        </a:lnSpc>
        <a:spcBef>
          <a:spcPct val="0"/>
        </a:spcBef>
        <a:spcAft>
          <a:spcPct val="0"/>
        </a:spcAft>
        <a:defRPr sz="4000">
          <a:solidFill>
            <a:schemeClr val="bg1"/>
          </a:solidFill>
          <a:latin typeface="Arial" pitchFamily="34" charset="0"/>
        </a:defRPr>
      </a:lvl8pPr>
      <a:lvl9pPr marL="1828800" algn="l" defTabSz="912813" rtl="0" fontAlgn="base">
        <a:lnSpc>
          <a:spcPct val="90000"/>
        </a:lnSpc>
        <a:spcBef>
          <a:spcPct val="0"/>
        </a:spcBef>
        <a:spcAft>
          <a:spcPct val="0"/>
        </a:spcAft>
        <a:defRPr sz="4000">
          <a:solidFill>
            <a:schemeClr val="bg1"/>
          </a:solidFill>
          <a:latin typeface="Arial" pitchFamily="34" charset="0"/>
        </a:defRPr>
      </a:lvl9pPr>
    </p:titleStyle>
    <p:bodyStyle>
      <a:lvl1pPr marL="384175" indent="-384175" algn="l" defTabSz="912813" rtl="0" fontAlgn="base">
        <a:lnSpc>
          <a:spcPct val="90000"/>
        </a:lnSpc>
        <a:spcBef>
          <a:spcPts val="700"/>
        </a:spcBef>
        <a:spcAft>
          <a:spcPct val="0"/>
        </a:spcAft>
        <a:buBlip>
          <a:blip r:embed="rId15"/>
        </a:buBlip>
        <a:defRPr sz="2800">
          <a:solidFill>
            <a:schemeClr val="tx1"/>
          </a:solidFill>
          <a:latin typeface="+mn-lt"/>
          <a:ea typeface="+mn-ea"/>
          <a:cs typeface="+mn-cs"/>
        </a:defRPr>
      </a:lvl1pPr>
      <a:lvl2pPr marL="738188" indent="-361950" algn="l" defTabSz="912813" rtl="0" fontAlgn="base">
        <a:lnSpc>
          <a:spcPct val="90000"/>
        </a:lnSpc>
        <a:spcBef>
          <a:spcPts val="700"/>
        </a:spcBef>
        <a:spcAft>
          <a:spcPct val="0"/>
        </a:spcAft>
        <a:buBlip>
          <a:blip r:embed="rId15"/>
        </a:buBlip>
        <a:defRPr sz="2400">
          <a:solidFill>
            <a:schemeClr val="tx1"/>
          </a:solidFill>
          <a:latin typeface="+mn-lt"/>
        </a:defRPr>
      </a:lvl2pPr>
      <a:lvl3pPr marL="1101725" indent="-347663" algn="l" defTabSz="912813" rtl="0" fontAlgn="base">
        <a:lnSpc>
          <a:spcPct val="90000"/>
        </a:lnSpc>
        <a:spcBef>
          <a:spcPts val="700"/>
        </a:spcBef>
        <a:spcAft>
          <a:spcPct val="0"/>
        </a:spcAft>
        <a:buBlip>
          <a:blip r:embed="rId15"/>
        </a:buBlip>
        <a:defRPr sz="2000">
          <a:solidFill>
            <a:schemeClr val="tx1"/>
          </a:solidFill>
          <a:latin typeface="+mn-lt"/>
        </a:defRPr>
      </a:lvl3pPr>
      <a:lvl4pPr marL="1419225" indent="-317500" algn="l" defTabSz="912813" rtl="0" fontAlgn="base">
        <a:lnSpc>
          <a:spcPct val="90000"/>
        </a:lnSpc>
        <a:spcBef>
          <a:spcPts val="700"/>
        </a:spcBef>
        <a:spcAft>
          <a:spcPct val="0"/>
        </a:spcAft>
        <a:buBlip>
          <a:blip r:embed="rId15"/>
        </a:buBlip>
        <a:defRPr sz="2000">
          <a:solidFill>
            <a:schemeClr val="tx1"/>
          </a:solidFill>
          <a:latin typeface="+mn-lt"/>
        </a:defRPr>
      </a:lvl4pPr>
      <a:lvl5pPr marL="1760538" indent="-317500" algn="l" defTabSz="912813" rtl="0" fontAlgn="base">
        <a:lnSpc>
          <a:spcPct val="90000"/>
        </a:lnSpc>
        <a:spcBef>
          <a:spcPts val="700"/>
        </a:spcBef>
        <a:spcAft>
          <a:spcPct val="0"/>
        </a:spcAft>
        <a:buBlip>
          <a:blip r:embed="rId15"/>
        </a:buBlip>
        <a:defRPr sz="2000">
          <a:solidFill>
            <a:schemeClr val="tx1"/>
          </a:solidFill>
          <a:latin typeface="+mn-lt"/>
        </a:defRPr>
      </a:lvl5pPr>
      <a:lvl6pPr marL="2217738" indent="-317500" algn="l" defTabSz="912813" rtl="0" fontAlgn="base">
        <a:lnSpc>
          <a:spcPct val="90000"/>
        </a:lnSpc>
        <a:spcBef>
          <a:spcPts val="700"/>
        </a:spcBef>
        <a:spcAft>
          <a:spcPct val="0"/>
        </a:spcAft>
        <a:buBlip>
          <a:blip r:embed="rId15"/>
        </a:buBlip>
        <a:defRPr sz="2000">
          <a:solidFill>
            <a:schemeClr val="tx1"/>
          </a:solidFill>
          <a:latin typeface="+mn-lt"/>
        </a:defRPr>
      </a:lvl6pPr>
      <a:lvl7pPr marL="2674938" indent="-317500" algn="l" defTabSz="912813" rtl="0" fontAlgn="base">
        <a:lnSpc>
          <a:spcPct val="90000"/>
        </a:lnSpc>
        <a:spcBef>
          <a:spcPts val="700"/>
        </a:spcBef>
        <a:spcAft>
          <a:spcPct val="0"/>
        </a:spcAft>
        <a:buBlip>
          <a:blip r:embed="rId15"/>
        </a:buBlip>
        <a:defRPr sz="2000">
          <a:solidFill>
            <a:schemeClr val="tx1"/>
          </a:solidFill>
          <a:latin typeface="+mn-lt"/>
        </a:defRPr>
      </a:lvl7pPr>
      <a:lvl8pPr marL="3132138" indent="-317500" algn="l" defTabSz="912813" rtl="0" fontAlgn="base">
        <a:lnSpc>
          <a:spcPct val="90000"/>
        </a:lnSpc>
        <a:spcBef>
          <a:spcPts val="700"/>
        </a:spcBef>
        <a:spcAft>
          <a:spcPct val="0"/>
        </a:spcAft>
        <a:buBlip>
          <a:blip r:embed="rId15"/>
        </a:buBlip>
        <a:defRPr sz="2000">
          <a:solidFill>
            <a:schemeClr val="tx1"/>
          </a:solidFill>
          <a:latin typeface="+mn-lt"/>
        </a:defRPr>
      </a:lvl8pPr>
      <a:lvl9pPr marL="3589338" indent="-317500" algn="l" defTabSz="912813" rtl="0" fontAlgn="base">
        <a:lnSpc>
          <a:spcPct val="90000"/>
        </a:lnSpc>
        <a:spcBef>
          <a:spcPts val="700"/>
        </a:spcBef>
        <a:spcAft>
          <a:spcPct val="0"/>
        </a:spcAft>
        <a:buBlip>
          <a:blip r:embed="rId15"/>
        </a:buBlip>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mailto:mary.chipman@microsoft.com"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8" Type="http://schemas.openxmlformats.org/officeDocument/2006/relationships/hyperlink" Target="http://www.microsoft.com/sql/solutions/migration/access/default.mspx" TargetMode="External"/><Relationship Id="rId3" Type="http://schemas.openxmlformats.org/officeDocument/2006/relationships/hyperlink" Target="http://www.microsoft.com/downloads/details.aspx?FamilyId=DA0531E4-E94C-4991-82FA-F0E3FBD05E63" TargetMode="External"/><Relationship Id="rId7" Type="http://schemas.openxmlformats.org/officeDocument/2006/relationships/hyperlink" Target="http://msdn2.microsoft.com/en-us/library/bb188204.aspx" TargetMode="External"/><Relationship Id="rId2" Type="http://schemas.openxmlformats.org/officeDocument/2006/relationships/notesSlide" Target="../notesSlides/notesSlide15.xml"/><Relationship Id="rId1" Type="http://schemas.openxmlformats.org/officeDocument/2006/relationships/slideLayout" Target="../slideLayouts/slideLayout8.xml"/><Relationship Id="rId6" Type="http://schemas.openxmlformats.org/officeDocument/2006/relationships/hyperlink" Target="http://www.microsoft.com/sql/solutions/migration/access/sql-or-access.mspx" TargetMode="External"/><Relationship Id="rId5" Type="http://schemas.openxmlformats.org/officeDocument/2006/relationships/hyperlink" Target="http://msdn2.microsoft.com/en-us/sqlserver/bb671432.aspx" TargetMode="External"/><Relationship Id="rId4" Type="http://schemas.openxmlformats.org/officeDocument/2006/relationships/hyperlink" Target="http://msevents.microsoft.com/cui/WebCastEventDetails.aspx?culture=en-US&amp;EventID=1032275446" TargetMode="External"/></Relationships>
</file>

<file path=ppt/slides/_rels/slide22.xml.rels><?xml version="1.0" encoding="UTF-8" standalone="yes"?>
<Relationships xmlns="http://schemas.openxmlformats.org/package/2006/relationships"><Relationship Id="rId8" Type="http://schemas.openxmlformats.org/officeDocument/2006/relationships/hyperlink" Target="http://connect.microsoft.com/SQLServer/Feedback" TargetMode="External"/><Relationship Id="rId3" Type="http://schemas.openxmlformats.org/officeDocument/2006/relationships/hyperlink" Target="http://www.microsoft.com/communities/default.mspx" TargetMode="External"/><Relationship Id="rId7" Type="http://schemas.openxmlformats.org/officeDocument/2006/relationships/hyperlink" Target="http://www.microsoft.com/sql/solutions/migration/access/default.mspx" TargetMode="External"/><Relationship Id="rId2" Type="http://schemas.openxmlformats.org/officeDocument/2006/relationships/notesSlide" Target="../notesSlides/notesSlide16.xml"/><Relationship Id="rId1" Type="http://schemas.openxmlformats.org/officeDocument/2006/relationships/slideLayout" Target="../slideLayouts/slideLayout8.xml"/><Relationship Id="rId6" Type="http://schemas.openxmlformats.org/officeDocument/2006/relationships/hyperlink" Target="http://blogs.msdn.com/sqlnativeclient/archive/2008/02/27/microsoft-sql-server-native-client-and-microsoft-sql-server-2008-native-client.aspx" TargetMode="External"/><Relationship Id="rId5" Type="http://schemas.openxmlformats.org/officeDocument/2006/relationships/hyperlink" Target="http://microsoft.com/technet" TargetMode="External"/><Relationship Id="rId4" Type="http://schemas.openxmlformats.org/officeDocument/2006/relationships/hyperlink" Target="http://microsoft.com/msdn"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ctrTitle"/>
          </p:nvPr>
        </p:nvSpPr>
        <p:spPr>
          <a:xfrm>
            <a:off x="347752" y="1546494"/>
            <a:ext cx="8394699" cy="2324099"/>
          </a:xfrm>
        </p:spPr>
        <p:txBody>
          <a:bodyPr/>
          <a:lstStyle/>
          <a:p>
            <a:pPr defTabSz="914363">
              <a:defRPr/>
            </a:pPr>
            <a:r>
              <a:rPr smtClean="0"/>
              <a:t>SQL Server Data Solutions </a:t>
            </a:r>
            <a:br>
              <a:rPr smtClean="0"/>
            </a:br>
            <a:r>
              <a:rPr smtClean="0"/>
              <a:t>with Microsoft Office Access</a:t>
            </a:r>
            <a:endParaRPr/>
          </a:p>
        </p:txBody>
      </p:sp>
      <p:sp>
        <p:nvSpPr>
          <p:cNvPr id="7" name="Subtitle 6"/>
          <p:cNvSpPr>
            <a:spLocks noGrp="1"/>
          </p:cNvSpPr>
          <p:nvPr>
            <p:ph type="subTitle" idx="1"/>
          </p:nvPr>
        </p:nvSpPr>
        <p:spPr>
          <a:xfrm>
            <a:off x="1489753" y="4517865"/>
            <a:ext cx="6616557" cy="1477328"/>
          </a:xfrm>
        </p:spPr>
        <p:txBody>
          <a:bodyPr/>
          <a:lstStyle/>
          <a:p>
            <a:pPr>
              <a:defRPr/>
            </a:pPr>
            <a:r>
              <a:rPr smtClean="0"/>
              <a:t>Mary Chipman (</a:t>
            </a:r>
            <a:r>
              <a:rPr smtClean="0">
                <a:hlinkClick r:id="rId4"/>
              </a:rPr>
              <a:t>mary.chipman@microsoft.com</a:t>
            </a:r>
            <a:r>
              <a:rPr smtClean="0"/>
              <a:t>) </a:t>
            </a:r>
          </a:p>
          <a:p>
            <a:pPr>
              <a:defRPr/>
            </a:pPr>
            <a:r>
              <a:rPr smtClean="0"/>
              <a:t>Data Programmability </a:t>
            </a:r>
          </a:p>
          <a:p>
            <a:pPr>
              <a:defRPr/>
            </a:pPr>
            <a:r>
              <a:rPr smtClean="0"/>
              <a:t>Microsoft Corporation</a:t>
            </a:r>
            <a:endParaRPr/>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8299" y="220663"/>
            <a:ext cx="8605579" cy="609600"/>
          </a:xfrm>
        </p:spPr>
        <p:txBody>
          <a:bodyPr/>
          <a:lstStyle/>
          <a:p>
            <a:r>
              <a:rPr lang="en-US" dirty="0" smtClean="0"/>
              <a:t>Better Know a Server:</a:t>
            </a:r>
            <a:r>
              <a:rPr smtClean="0"/>
              <a:t> </a:t>
            </a:r>
            <a:r>
              <a:rPr smtClean="0"/>
              <a:t>Transactions</a:t>
            </a:r>
            <a:endParaRPr lang="en-US" dirty="0"/>
          </a:p>
        </p:txBody>
      </p:sp>
      <p:sp>
        <p:nvSpPr>
          <p:cNvPr id="3" name="Content Placeholder 2"/>
          <p:cNvSpPr>
            <a:spLocks noGrp="1"/>
          </p:cNvSpPr>
          <p:nvPr>
            <p:ph idx="1"/>
          </p:nvPr>
        </p:nvSpPr>
        <p:spPr>
          <a:xfrm>
            <a:off x="368300" y="1347788"/>
            <a:ext cx="8382000" cy="4941866"/>
          </a:xfrm>
        </p:spPr>
        <p:txBody>
          <a:bodyPr/>
          <a:lstStyle/>
          <a:p>
            <a:r>
              <a:rPr lang="en-US" dirty="0" smtClean="0"/>
              <a:t>The ACID test:</a:t>
            </a:r>
          </a:p>
          <a:p>
            <a:pPr lvl="1"/>
            <a:r>
              <a:rPr lang="en-US" dirty="0" smtClean="0">
                <a:solidFill>
                  <a:schemeClr val="tx2">
                    <a:lumMod val="90000"/>
                  </a:schemeClr>
                </a:solidFill>
              </a:rPr>
              <a:t>Atomicity</a:t>
            </a:r>
          </a:p>
          <a:p>
            <a:pPr lvl="2"/>
            <a:r>
              <a:rPr lang="en-US" dirty="0" smtClean="0"/>
              <a:t>Transaction works as a unit</a:t>
            </a:r>
          </a:p>
          <a:p>
            <a:pPr lvl="1"/>
            <a:r>
              <a:rPr lang="en-US" dirty="0" smtClean="0">
                <a:solidFill>
                  <a:schemeClr val="tx2">
                    <a:lumMod val="90000"/>
                  </a:schemeClr>
                </a:solidFill>
              </a:rPr>
              <a:t>Consistency</a:t>
            </a:r>
          </a:p>
          <a:p>
            <a:pPr lvl="2"/>
            <a:r>
              <a:rPr lang="en-US" dirty="0" smtClean="0"/>
              <a:t>Data left in a consistent state</a:t>
            </a:r>
          </a:p>
          <a:p>
            <a:pPr lvl="1"/>
            <a:r>
              <a:rPr lang="en-US" dirty="0" smtClean="0">
                <a:solidFill>
                  <a:schemeClr val="tx2">
                    <a:lumMod val="90000"/>
                  </a:schemeClr>
                </a:solidFill>
              </a:rPr>
              <a:t>Isolation</a:t>
            </a:r>
          </a:p>
          <a:p>
            <a:pPr lvl="2"/>
            <a:r>
              <a:rPr lang="en-US" dirty="0" smtClean="0"/>
              <a:t>Independent of other operations</a:t>
            </a:r>
          </a:p>
          <a:p>
            <a:pPr lvl="1"/>
            <a:r>
              <a:rPr lang="en-US" dirty="0" smtClean="0">
                <a:solidFill>
                  <a:schemeClr val="tx2">
                    <a:lumMod val="90000"/>
                  </a:schemeClr>
                </a:solidFill>
              </a:rPr>
              <a:t>Durability</a:t>
            </a:r>
            <a:endParaRPr lang="en-US" sz="2800" dirty="0" smtClean="0">
              <a:solidFill>
                <a:schemeClr val="tx2">
                  <a:lumMod val="90000"/>
                </a:schemeClr>
              </a:solidFill>
            </a:endParaRPr>
          </a:p>
          <a:p>
            <a:pPr lvl="2"/>
            <a:r>
              <a:rPr lang="en-US" dirty="0" smtClean="0"/>
              <a:t>Effects are permanent</a:t>
            </a:r>
            <a:br>
              <a:rPr lang="en-US" dirty="0" smtClean="0"/>
            </a:br>
            <a:endParaRPr lang="en-US" dirty="0" smtClean="0"/>
          </a:p>
          <a:p>
            <a:r>
              <a:rPr lang="en-US" sz="2000" dirty="0" smtClean="0">
                <a:solidFill>
                  <a:schemeClr val="tx2">
                    <a:lumMod val="90000"/>
                  </a:schemeClr>
                </a:solidFill>
              </a:rPr>
              <a:t>SQL Server provides transaction management, locking and logging to ensure ACID test is met</a:t>
            </a:r>
          </a:p>
          <a:p>
            <a:endParaRPr lang="en-US" dirty="0"/>
          </a:p>
        </p:txBody>
      </p:sp>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368300" y="220663"/>
            <a:ext cx="8626844" cy="609600"/>
          </a:xfrm>
        </p:spPr>
        <p:txBody>
          <a:bodyPr/>
          <a:lstStyle/>
          <a:p>
            <a:r>
              <a:rPr lang="en-US" dirty="0" smtClean="0"/>
              <a:t>Better Know a Server:</a:t>
            </a:r>
            <a:r>
              <a:rPr smtClean="0"/>
              <a:t> </a:t>
            </a:r>
            <a:r>
              <a:rPr smtClean="0"/>
              <a:t>Transactions</a:t>
            </a:r>
            <a:endParaRPr lang="en-US" dirty="0"/>
          </a:p>
        </p:txBody>
      </p:sp>
      <p:sp>
        <p:nvSpPr>
          <p:cNvPr id="40963" name="Rectangle 3"/>
          <p:cNvSpPr>
            <a:spLocks noGrp="1" noChangeArrowheads="1"/>
          </p:cNvSpPr>
          <p:nvPr>
            <p:ph type="body" idx="1"/>
          </p:nvPr>
        </p:nvSpPr>
        <p:spPr>
          <a:xfrm>
            <a:off x="304800" y="1447800"/>
            <a:ext cx="8458200" cy="2298065"/>
          </a:xfrm>
        </p:spPr>
        <p:txBody>
          <a:bodyPr/>
          <a:lstStyle/>
          <a:p>
            <a:r>
              <a:rPr lang="en-US" dirty="0">
                <a:solidFill>
                  <a:schemeClr val="tx2"/>
                </a:solidFill>
              </a:rPr>
              <a:t>READ COMMITTED</a:t>
            </a:r>
            <a:r>
              <a:rPr lang="en-US" dirty="0"/>
              <a:t> is the default isolation level</a:t>
            </a:r>
          </a:p>
          <a:p>
            <a:r>
              <a:rPr lang="en-US" dirty="0">
                <a:solidFill>
                  <a:schemeClr val="tx2"/>
                </a:solidFill>
              </a:rPr>
              <a:t>READ UNCOMMITTED</a:t>
            </a:r>
            <a:r>
              <a:rPr lang="en-US" dirty="0"/>
              <a:t> allows dirty reads</a:t>
            </a:r>
          </a:p>
          <a:p>
            <a:r>
              <a:rPr lang="en-US" dirty="0">
                <a:solidFill>
                  <a:schemeClr val="tx2"/>
                </a:solidFill>
              </a:rPr>
              <a:t>REPEATABLE READ</a:t>
            </a:r>
            <a:r>
              <a:rPr lang="en-US" dirty="0"/>
              <a:t> allows inserts but no updates</a:t>
            </a:r>
          </a:p>
          <a:p>
            <a:r>
              <a:rPr lang="en-US" dirty="0">
                <a:solidFill>
                  <a:schemeClr val="tx2"/>
                </a:solidFill>
              </a:rPr>
              <a:t>SERIALIZABLE</a:t>
            </a:r>
            <a:r>
              <a:rPr lang="en-US" dirty="0"/>
              <a:t> prevents both inserts and updates</a:t>
            </a:r>
          </a:p>
          <a:p>
            <a:endParaRPr lang="en-US" dirty="0"/>
          </a:p>
        </p:txBody>
      </p:sp>
      <p:sp>
        <p:nvSpPr>
          <p:cNvPr id="4" name="Text Placeholder 5"/>
          <p:cNvSpPr txBox="1">
            <a:spLocks/>
          </p:cNvSpPr>
          <p:nvPr/>
        </p:nvSpPr>
        <p:spPr>
          <a:xfrm>
            <a:off x="530927" y="4817949"/>
            <a:ext cx="7689851" cy="1384995"/>
          </a:xfrm>
          <a:prstGeom prst="rect">
            <a:avLst/>
          </a:prstGeom>
          <a:effectLst>
            <a:innerShdw blurRad="114300">
              <a:prstClr val="black"/>
            </a:innerShdw>
          </a:effectLst>
        </p:spPr>
        <p:txBody>
          <a:bodyPr/>
          <a:lstStyle/>
          <a:p>
            <a:pPr marL="384175" marR="0" lvl="0" indent="-384175" algn="ctr" defTabSz="912813" rtl="0" eaLnBrk="1" fontAlgn="base" latinLnBrk="0" hangingPunct="1">
              <a:lnSpc>
                <a:spcPct val="90000"/>
              </a:lnSpc>
              <a:spcBef>
                <a:spcPts val="700"/>
              </a:spcBef>
              <a:spcAft>
                <a:spcPct val="0"/>
              </a:spcAft>
              <a:buClrTx/>
              <a:buSzTx/>
              <a:tabLst/>
              <a:defRPr/>
            </a:pPr>
            <a:r>
              <a:rPr lang="en-US" sz="4800" cap="all" dirty="0" smtClean="0">
                <a:solidFill>
                  <a:schemeClr val="tx1">
                    <a:lumMod val="85000"/>
                  </a:schemeClr>
                </a:solidFill>
                <a:latin typeface="Arial Black" pitchFamily="34" charset="0"/>
                <a:ea typeface="+mj-ea"/>
                <a:cs typeface="+mj-cs"/>
              </a:rPr>
              <a:t>demo</a:t>
            </a:r>
            <a:endParaRPr lang="en-US" sz="4800" cap="all" dirty="0">
              <a:solidFill>
                <a:schemeClr val="tx1">
                  <a:lumMod val="85000"/>
                </a:schemeClr>
              </a:solidFill>
              <a:latin typeface="Arial Black" pitchFamily="34" charset="0"/>
              <a:ea typeface="+mj-ea"/>
              <a:cs typeface="+mj-cs"/>
            </a:endParaRPr>
          </a:p>
        </p:txBody>
      </p:sp>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8300" y="220663"/>
            <a:ext cx="8382000" cy="609398"/>
          </a:xfrm>
        </p:spPr>
        <p:txBody>
          <a:bodyPr/>
          <a:lstStyle/>
          <a:p>
            <a:pPr defTabSz="911189">
              <a:defRPr/>
            </a:pPr>
            <a:r>
              <a:rPr smtClean="0"/>
              <a:t>Better Know a Server: Security</a:t>
            </a:r>
            <a:endParaRPr/>
          </a:p>
        </p:txBody>
      </p:sp>
      <p:sp>
        <p:nvSpPr>
          <p:cNvPr id="55298" name="Content Placeholder 2"/>
          <p:cNvSpPr>
            <a:spLocks noGrp="1"/>
          </p:cNvSpPr>
          <p:nvPr>
            <p:ph idx="1"/>
          </p:nvPr>
        </p:nvSpPr>
        <p:spPr>
          <a:xfrm>
            <a:off x="382588" y="1414463"/>
            <a:ext cx="8380412" cy="5620000"/>
          </a:xfrm>
        </p:spPr>
        <p:txBody>
          <a:bodyPr/>
          <a:lstStyle/>
          <a:p>
            <a:r>
              <a:rPr lang="en-US" dirty="0" smtClean="0"/>
              <a:t>Security is a path, not a destination</a:t>
            </a:r>
          </a:p>
          <a:p>
            <a:pPr marL="876300" lvl="1" indent="-304800"/>
            <a:r>
              <a:rPr lang="en-US" dirty="0" smtClean="0"/>
              <a:t>Only </a:t>
            </a:r>
            <a:r>
              <a:rPr lang="en-US" dirty="0" smtClean="0"/>
              <a:t>as strong as its weakest link</a:t>
            </a:r>
          </a:p>
          <a:p>
            <a:pPr marL="876300" lvl="1" indent="-304800"/>
            <a:r>
              <a:rPr lang="en-US" dirty="0" smtClean="0"/>
              <a:t>No </a:t>
            </a:r>
            <a:r>
              <a:rPr lang="en-US" dirty="0" smtClean="0"/>
              <a:t>vendor can guarantee security </a:t>
            </a:r>
            <a:r>
              <a:rPr lang="en-US" dirty="0" smtClean="0"/>
              <a:t>“out </a:t>
            </a:r>
            <a:r>
              <a:rPr lang="en-US" dirty="0" smtClean="0"/>
              <a:t>of the </a:t>
            </a:r>
            <a:r>
              <a:rPr lang="en-US" dirty="0" smtClean="0"/>
              <a:t>box”</a:t>
            </a:r>
          </a:p>
          <a:p>
            <a:pPr>
              <a:buSzPts val="2800"/>
              <a:buFont typeface="Arial"/>
              <a:buChar char="•"/>
            </a:pPr>
            <a:r>
              <a:rPr lang="en-US" dirty="0" smtClean="0"/>
              <a:t>Authentication and Authorization</a:t>
            </a:r>
          </a:p>
          <a:p>
            <a:pPr lvl="1">
              <a:buSzPts val="2800"/>
              <a:buFont typeface="Arial"/>
              <a:buChar char="•"/>
            </a:pPr>
            <a:r>
              <a:rPr lang="en-US" dirty="0" smtClean="0">
                <a:solidFill>
                  <a:schemeClr val="tx2">
                    <a:lumMod val="90000"/>
                  </a:schemeClr>
                </a:solidFill>
              </a:rPr>
              <a:t>Windows authentication (integrated security)</a:t>
            </a:r>
          </a:p>
          <a:p>
            <a:pPr lvl="1">
              <a:buSzPts val="2800"/>
              <a:buFont typeface="Arial"/>
              <a:buChar char="•"/>
            </a:pPr>
            <a:r>
              <a:rPr lang="en-US" dirty="0" smtClean="0">
                <a:solidFill>
                  <a:schemeClr val="tx2">
                    <a:lumMod val="90000"/>
                  </a:schemeClr>
                </a:solidFill>
              </a:rPr>
              <a:t>SQL Server logins</a:t>
            </a:r>
          </a:p>
          <a:p>
            <a:pPr>
              <a:buSzPts val="2800"/>
              <a:buFont typeface="Arial"/>
              <a:buChar char="•"/>
            </a:pPr>
            <a:r>
              <a:rPr lang="en-US" dirty="0" smtClean="0"/>
              <a:t>Role-based Security</a:t>
            </a:r>
            <a:endParaRPr lang="en-US" dirty="0" smtClean="0"/>
          </a:p>
          <a:p>
            <a:pPr lvl="1">
              <a:buSzPts val="1800"/>
              <a:buFont typeface="Arial"/>
              <a:buChar char="●"/>
            </a:pPr>
            <a:r>
              <a:rPr lang="en-US" dirty="0" smtClean="0"/>
              <a:t>Fixed Server </a:t>
            </a:r>
            <a:r>
              <a:rPr lang="en-US" dirty="0" smtClean="0"/>
              <a:t>Roles</a:t>
            </a:r>
            <a:endParaRPr lang="en-US" dirty="0" smtClean="0"/>
          </a:p>
          <a:p>
            <a:pPr lvl="1">
              <a:buSzPts val="1800"/>
              <a:buFont typeface="Arial"/>
              <a:buChar char="●"/>
            </a:pPr>
            <a:r>
              <a:rPr lang="en-US" dirty="0" smtClean="0"/>
              <a:t>Fixed Database </a:t>
            </a:r>
            <a:r>
              <a:rPr lang="en-US" dirty="0" smtClean="0"/>
              <a:t>Roles</a:t>
            </a:r>
          </a:p>
          <a:p>
            <a:pPr lvl="1">
              <a:buSzPts val="1800"/>
              <a:buFont typeface="Arial"/>
              <a:buChar char="●"/>
            </a:pPr>
            <a:r>
              <a:rPr lang="en-US" dirty="0" smtClean="0"/>
              <a:t>User-Defined Database Roles</a:t>
            </a:r>
          </a:p>
          <a:p>
            <a:pPr lvl="1">
              <a:buSzPts val="1800"/>
              <a:buFont typeface="Arial"/>
              <a:buChar char="●"/>
            </a:pPr>
            <a:r>
              <a:rPr lang="en-US" dirty="0" smtClean="0"/>
              <a:t>Application Roles</a:t>
            </a:r>
            <a:endParaRPr lang="en-US" dirty="0" smtClean="0"/>
          </a:p>
          <a:p>
            <a:pPr marL="522287" indent="-304800"/>
            <a:endParaRPr lang="en-US" dirty="0" smtClean="0"/>
          </a:p>
          <a:p>
            <a:pPr lvl="1" defTabSz="909638"/>
            <a:endParaRPr lang="en-US" dirty="0" smtClean="0"/>
          </a:p>
        </p:txBody>
      </p:sp>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8300" y="220663"/>
            <a:ext cx="8382000" cy="609398"/>
          </a:xfrm>
        </p:spPr>
        <p:txBody>
          <a:bodyPr/>
          <a:lstStyle/>
          <a:p>
            <a:pPr defTabSz="911189">
              <a:defRPr/>
            </a:pPr>
            <a:r>
              <a:rPr smtClean="0"/>
              <a:t>Better Know a Server: Security</a:t>
            </a:r>
            <a:endParaRPr/>
          </a:p>
        </p:txBody>
      </p:sp>
      <p:sp>
        <p:nvSpPr>
          <p:cNvPr id="55298" name="Content Placeholder 2"/>
          <p:cNvSpPr>
            <a:spLocks noGrp="1"/>
          </p:cNvSpPr>
          <p:nvPr>
            <p:ph idx="1"/>
          </p:nvPr>
        </p:nvSpPr>
        <p:spPr>
          <a:xfrm>
            <a:off x="382588" y="1414463"/>
            <a:ext cx="8380412" cy="6160661"/>
          </a:xfrm>
        </p:spPr>
        <p:txBody>
          <a:bodyPr/>
          <a:lstStyle/>
          <a:p>
            <a:r>
              <a:rPr lang="en-US" dirty="0" smtClean="0"/>
              <a:t>Ownership and User-Schema Separation</a:t>
            </a:r>
          </a:p>
          <a:p>
            <a:pPr lvl="1"/>
            <a:r>
              <a:rPr lang="en-US" dirty="0" smtClean="0"/>
              <a:t>Ownership </a:t>
            </a:r>
            <a:r>
              <a:rPr lang="en-US" dirty="0" smtClean="0"/>
              <a:t>chains</a:t>
            </a:r>
          </a:p>
          <a:p>
            <a:pPr lvl="2"/>
            <a:r>
              <a:rPr lang="en-US" dirty="0" smtClean="0"/>
              <a:t>Whoever owns an object has irrevocable permissions</a:t>
            </a:r>
          </a:p>
          <a:p>
            <a:pPr lvl="2"/>
            <a:r>
              <a:rPr lang="en-US" dirty="0" smtClean="0"/>
              <a:t>The</a:t>
            </a:r>
            <a:r>
              <a:rPr lang="en-US" dirty="0" smtClean="0"/>
              <a:t> </a:t>
            </a:r>
            <a:r>
              <a:rPr lang="en-US" dirty="0" err="1" smtClean="0"/>
              <a:t>dbo</a:t>
            </a:r>
            <a:r>
              <a:rPr lang="en-US" dirty="0" smtClean="0"/>
              <a:t> user is mapped to </a:t>
            </a:r>
            <a:r>
              <a:rPr lang="en-US" dirty="0" err="1" smtClean="0"/>
              <a:t>sysadmin</a:t>
            </a:r>
            <a:r>
              <a:rPr lang="en-US" dirty="0" smtClean="0"/>
              <a:t> (</a:t>
            </a:r>
            <a:r>
              <a:rPr lang="en-US" dirty="0" err="1" smtClean="0"/>
              <a:t>db_owner</a:t>
            </a:r>
            <a:r>
              <a:rPr lang="en-US" dirty="0" smtClean="0"/>
              <a:t>)</a:t>
            </a:r>
            <a:br>
              <a:rPr lang="en-US" dirty="0" smtClean="0"/>
            </a:br>
            <a:r>
              <a:rPr lang="en-US" dirty="0" smtClean="0"/>
              <a:t>	</a:t>
            </a:r>
            <a:r>
              <a:rPr lang="en-US" i="1" dirty="0" err="1" smtClean="0">
                <a:solidFill>
                  <a:schemeClr val="tx2">
                    <a:lumMod val="75000"/>
                  </a:schemeClr>
                </a:solidFill>
              </a:rPr>
              <a:t>ObjectOwner.DatabaseObject</a:t>
            </a:r>
            <a:r>
              <a:rPr lang="en-US" i="1" dirty="0" smtClean="0">
                <a:solidFill>
                  <a:schemeClr val="tx2">
                    <a:lumMod val="75000"/>
                  </a:schemeClr>
                </a:solidFill>
              </a:rPr>
              <a:t> </a:t>
            </a:r>
            <a:r>
              <a:rPr lang="en-US" dirty="0" smtClean="0"/>
              <a:t>is now</a:t>
            </a:r>
            <a:r>
              <a:rPr lang="en-US" i="1" dirty="0" smtClean="0">
                <a:solidFill>
                  <a:schemeClr val="tx2">
                    <a:lumMod val="75000"/>
                  </a:schemeClr>
                </a:solidFill>
              </a:rPr>
              <a:t/>
            </a:r>
            <a:br>
              <a:rPr lang="en-US" i="1" dirty="0" smtClean="0">
                <a:solidFill>
                  <a:schemeClr val="tx2">
                    <a:lumMod val="75000"/>
                  </a:schemeClr>
                </a:solidFill>
              </a:rPr>
            </a:br>
            <a:r>
              <a:rPr lang="en-US" i="1" dirty="0" smtClean="0">
                <a:solidFill>
                  <a:schemeClr val="tx2">
                    <a:lumMod val="75000"/>
                  </a:schemeClr>
                </a:solidFill>
              </a:rPr>
              <a:t>	</a:t>
            </a:r>
            <a:r>
              <a:rPr lang="en-US" i="1" dirty="0" err="1" smtClean="0">
                <a:solidFill>
                  <a:schemeClr val="tx2">
                    <a:lumMod val="75000"/>
                  </a:schemeClr>
                </a:solidFill>
              </a:rPr>
              <a:t>SchemaName.DatabaseObject</a:t>
            </a:r>
            <a:endParaRPr lang="en-US" i="1" dirty="0" smtClean="0">
              <a:solidFill>
                <a:schemeClr val="tx2">
                  <a:lumMod val="75000"/>
                </a:schemeClr>
              </a:solidFill>
            </a:endParaRPr>
          </a:p>
          <a:p>
            <a:pPr lvl="1"/>
            <a:r>
              <a:rPr lang="en-US" dirty="0" smtClean="0"/>
              <a:t>A schema is a named container for database objects</a:t>
            </a:r>
          </a:p>
          <a:p>
            <a:pPr lvl="2"/>
            <a:r>
              <a:rPr lang="en-US" dirty="0" smtClean="0"/>
              <a:t>When </a:t>
            </a:r>
            <a:r>
              <a:rPr lang="en-US" dirty="0" smtClean="0"/>
              <a:t>developers create objects in a schema, the objects are owned by the security principal that owns the schema, not the </a:t>
            </a:r>
            <a:r>
              <a:rPr lang="en-US" dirty="0" smtClean="0"/>
              <a:t>developer</a:t>
            </a:r>
          </a:p>
          <a:p>
            <a:pPr lvl="2"/>
            <a:r>
              <a:rPr lang="en-US" dirty="0" smtClean="0"/>
              <a:t>Permissions can be bulk assigned to schemas and inherited by new objects</a:t>
            </a:r>
          </a:p>
          <a:p>
            <a:pPr lvl="1"/>
            <a:r>
              <a:rPr lang="en-US" dirty="0" smtClean="0"/>
              <a:t>Don’t be confused by built-in schemas that have same name as database roles (</a:t>
            </a:r>
            <a:r>
              <a:rPr lang="en-US" dirty="0" err="1" smtClean="0"/>
              <a:t>dbo</a:t>
            </a:r>
            <a:r>
              <a:rPr lang="en-US" dirty="0" smtClean="0"/>
              <a:t>)</a:t>
            </a:r>
          </a:p>
          <a:p>
            <a:pPr lvl="1"/>
            <a:endParaRPr lang="en-US" dirty="0" smtClean="0"/>
          </a:p>
          <a:p>
            <a:pPr marL="522287" indent="-304800"/>
            <a:endParaRPr lang="en-US" dirty="0" smtClean="0"/>
          </a:p>
          <a:p>
            <a:pPr lvl="1" defTabSz="909638"/>
            <a:endParaRPr lang="en-US" dirty="0" smtClean="0"/>
          </a:p>
        </p:txBody>
      </p:sp>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8300" y="220663"/>
            <a:ext cx="8382000" cy="609398"/>
          </a:xfrm>
        </p:spPr>
        <p:txBody>
          <a:bodyPr/>
          <a:lstStyle/>
          <a:p>
            <a:pPr defTabSz="911189">
              <a:defRPr/>
            </a:pPr>
            <a:r>
              <a:rPr smtClean="0"/>
              <a:t>Better Know a Server: Security</a:t>
            </a:r>
            <a:endParaRPr/>
          </a:p>
        </p:txBody>
      </p:sp>
      <p:sp>
        <p:nvSpPr>
          <p:cNvPr id="55298" name="Content Placeholder 2"/>
          <p:cNvSpPr>
            <a:spLocks noGrp="1"/>
          </p:cNvSpPr>
          <p:nvPr>
            <p:ph idx="1"/>
          </p:nvPr>
        </p:nvSpPr>
        <p:spPr>
          <a:xfrm>
            <a:off x="382588" y="1414463"/>
            <a:ext cx="8380412" cy="5253233"/>
          </a:xfrm>
        </p:spPr>
        <p:txBody>
          <a:bodyPr/>
          <a:lstStyle/>
          <a:p>
            <a:r>
              <a:rPr lang="en-US" dirty="0" smtClean="0"/>
              <a:t>Extend security perimeter as far out as possible</a:t>
            </a:r>
          </a:p>
          <a:p>
            <a:pPr marL="876300" lvl="1" indent="-304800"/>
            <a:r>
              <a:rPr lang="en-US" dirty="0" smtClean="0"/>
              <a:t>Always </a:t>
            </a:r>
            <a:r>
              <a:rPr lang="en-US" dirty="0" smtClean="0"/>
              <a:t>use least-privileged account</a:t>
            </a:r>
          </a:p>
          <a:p>
            <a:pPr marL="876300" lvl="1" indent="-304800"/>
            <a:r>
              <a:rPr lang="en-US" dirty="0" smtClean="0"/>
              <a:t>Use Windows authentication</a:t>
            </a:r>
          </a:p>
          <a:p>
            <a:r>
              <a:rPr lang="en-US" dirty="0" smtClean="0"/>
              <a:t>Consider all user input evil until proven otherwise</a:t>
            </a:r>
          </a:p>
          <a:p>
            <a:pPr marL="876300" lvl="1" indent="-304800"/>
            <a:r>
              <a:rPr lang="en-US" dirty="0" smtClean="0"/>
              <a:t>Validate </a:t>
            </a:r>
            <a:r>
              <a:rPr lang="en-US" dirty="0" smtClean="0"/>
              <a:t>user input on client and on server</a:t>
            </a:r>
          </a:p>
          <a:p>
            <a:r>
              <a:rPr lang="en-US" dirty="0" smtClean="0"/>
              <a:t>Don't store secrets on the client</a:t>
            </a:r>
          </a:p>
          <a:p>
            <a:pPr marL="876300" lvl="1" indent="-304800"/>
            <a:r>
              <a:rPr lang="en-US" dirty="0" smtClean="0"/>
              <a:t>This includes the Registry</a:t>
            </a:r>
          </a:p>
          <a:p>
            <a:r>
              <a:rPr lang="en-US" dirty="0" smtClean="0"/>
              <a:t>Most secure: stored procedures</a:t>
            </a:r>
          </a:p>
          <a:p>
            <a:pPr lvl="1"/>
            <a:r>
              <a:rPr lang="en-US" dirty="0" smtClean="0"/>
              <a:t>Revoke or deny permissions on tables to public</a:t>
            </a:r>
          </a:p>
          <a:p>
            <a:pPr lvl="1"/>
            <a:r>
              <a:rPr lang="en-US" dirty="0" smtClean="0"/>
              <a:t>Grant Execute permissions on stored procedures</a:t>
            </a:r>
            <a:endParaRPr lang="en-US" dirty="0" smtClean="0"/>
          </a:p>
          <a:p>
            <a:pPr marL="522287" indent="-304800"/>
            <a:endParaRPr lang="en-US" dirty="0" smtClean="0"/>
          </a:p>
          <a:p>
            <a:pPr lvl="1" defTabSz="909638"/>
            <a:endParaRPr lang="en-US" dirty="0" smtClean="0"/>
          </a:p>
        </p:txBody>
      </p:sp>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r>
              <a:rPr lang="en-US" dirty="0" smtClean="0"/>
              <a:t>Access Unbound Applications</a:t>
            </a:r>
            <a:endParaRPr lang="en-US" dirty="0"/>
          </a:p>
        </p:txBody>
      </p:sp>
      <p:sp>
        <p:nvSpPr>
          <p:cNvPr id="15363" name="Rectangle 3"/>
          <p:cNvSpPr>
            <a:spLocks noGrp="1" noChangeArrowheads="1"/>
          </p:cNvSpPr>
          <p:nvPr>
            <p:ph idx="1"/>
          </p:nvPr>
        </p:nvSpPr>
        <p:spPr>
          <a:xfrm>
            <a:off x="304800" y="1447800"/>
            <a:ext cx="8458200" cy="4192588"/>
          </a:xfrm>
        </p:spPr>
        <p:txBody>
          <a:bodyPr>
            <a:normAutofit/>
          </a:bodyPr>
          <a:lstStyle/>
          <a:p>
            <a:r>
              <a:rPr lang="en-US" sz="2800" dirty="0"/>
              <a:t>Database applications have 3 parts:</a:t>
            </a:r>
          </a:p>
          <a:p>
            <a:pPr marL="876300" lvl="1" indent="-304800"/>
            <a:r>
              <a:rPr lang="en-US" sz="2400" dirty="0"/>
              <a:t>Database engine</a:t>
            </a:r>
          </a:p>
          <a:p>
            <a:pPr marL="876300" lvl="1" indent="-304800"/>
            <a:r>
              <a:rPr lang="en-US" sz="2400" dirty="0"/>
              <a:t>User interface</a:t>
            </a:r>
          </a:p>
          <a:p>
            <a:pPr marL="876300" lvl="1" indent="-304800"/>
            <a:r>
              <a:rPr lang="en-US" sz="2400" dirty="0"/>
              <a:t>Application logic</a:t>
            </a:r>
          </a:p>
          <a:p>
            <a:r>
              <a:rPr lang="en-US" sz="2800" dirty="0"/>
              <a:t>These logical elements referred to as </a:t>
            </a:r>
            <a:r>
              <a:rPr lang="en-US" sz="2800" dirty="0">
                <a:solidFill>
                  <a:schemeClr val="accent6">
                    <a:lumMod val="40000"/>
                    <a:lumOff val="60000"/>
                  </a:schemeClr>
                </a:solidFill>
              </a:rPr>
              <a:t>tiers</a:t>
            </a:r>
          </a:p>
          <a:p>
            <a:r>
              <a:rPr lang="en-US" sz="2800" dirty="0"/>
              <a:t>Access/Jet is a classic single-tier application because a single program contains all three parts</a:t>
            </a:r>
          </a:p>
          <a:p>
            <a:r>
              <a:rPr lang="en-US" sz="2800" dirty="0"/>
              <a:t>The problem with single-tier is that it doesn’t scale well to larger databases and/or more users</a:t>
            </a:r>
          </a:p>
          <a:p>
            <a:pPr>
              <a:buFontTx/>
              <a:buNone/>
            </a:pPr>
            <a:endParaRPr lang="en-US" sz="2800" dirty="0"/>
          </a:p>
          <a:p>
            <a:endParaRPr lang="en-US" dirty="0"/>
          </a:p>
        </p:txBody>
      </p:sp>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en-US" dirty="0" smtClean="0"/>
              <a:t>Access Unbound Applications</a:t>
            </a:r>
            <a:endParaRPr lang="en-US" dirty="0"/>
          </a:p>
        </p:txBody>
      </p:sp>
      <p:sp>
        <p:nvSpPr>
          <p:cNvPr id="17411" name="Rectangle 3"/>
          <p:cNvSpPr>
            <a:spLocks noGrp="1" noChangeArrowheads="1"/>
          </p:cNvSpPr>
          <p:nvPr>
            <p:ph idx="1"/>
          </p:nvPr>
        </p:nvSpPr>
        <p:spPr>
          <a:xfrm>
            <a:off x="304800" y="1447800"/>
            <a:ext cx="8458200" cy="4063164"/>
          </a:xfrm>
        </p:spPr>
        <p:txBody>
          <a:bodyPr/>
          <a:lstStyle/>
          <a:p>
            <a:r>
              <a:rPr lang="en-US" sz="2800" dirty="0" smtClean="0"/>
              <a:t>Application Tiers</a:t>
            </a:r>
          </a:p>
          <a:p>
            <a:pPr lvl="1"/>
            <a:r>
              <a:rPr lang="en-US" sz="2400" dirty="0" smtClean="0"/>
              <a:t>Database </a:t>
            </a:r>
            <a:r>
              <a:rPr lang="en-US" sz="2400" dirty="0"/>
              <a:t>Services </a:t>
            </a:r>
          </a:p>
          <a:p>
            <a:pPr lvl="1"/>
            <a:r>
              <a:rPr lang="en-US" sz="2400" dirty="0" smtClean="0"/>
              <a:t>Presentation </a:t>
            </a:r>
            <a:endParaRPr lang="en-US" sz="2400" dirty="0"/>
          </a:p>
          <a:p>
            <a:pPr lvl="1"/>
            <a:r>
              <a:rPr lang="en-US" sz="2400" dirty="0" smtClean="0"/>
              <a:t>Middle-Tier or Data Access Layer (DAL)</a:t>
            </a:r>
            <a:endParaRPr lang="en-US" sz="2400" dirty="0"/>
          </a:p>
          <a:p>
            <a:pPr marL="1239837" lvl="2" indent="-304800"/>
            <a:r>
              <a:rPr lang="en-US" sz="2000" dirty="0"/>
              <a:t>Can include components to handle workflow, mediate data access, and interact with other tiers</a:t>
            </a:r>
          </a:p>
          <a:p>
            <a:r>
              <a:rPr lang="en-US" sz="2800" dirty="0" smtClean="0"/>
              <a:t>N-tier </a:t>
            </a:r>
            <a:r>
              <a:rPr lang="en-US" sz="2800" dirty="0">
                <a:solidFill>
                  <a:schemeClr val="accent6">
                    <a:lumMod val="40000"/>
                    <a:lumOff val="60000"/>
                  </a:schemeClr>
                </a:solidFill>
              </a:rPr>
              <a:t>logical</a:t>
            </a:r>
            <a:r>
              <a:rPr lang="en-US" sz="2800" dirty="0"/>
              <a:t> architecture creates clean lines of separation between each of the tiers </a:t>
            </a:r>
            <a:endParaRPr lang="en-US" sz="2800" dirty="0" smtClean="0"/>
          </a:p>
          <a:p>
            <a:pPr lvl="1"/>
            <a:r>
              <a:rPr lang="en-US" dirty="0" smtClean="0"/>
              <a:t>Physical architecture is the deployment model</a:t>
            </a:r>
          </a:p>
          <a:p>
            <a:r>
              <a:rPr lang="en-US" dirty="0" smtClean="0">
                <a:solidFill>
                  <a:schemeClr val="accent6">
                    <a:lumMod val="40000"/>
                    <a:lumOff val="60000"/>
                  </a:schemeClr>
                </a:solidFill>
              </a:rPr>
              <a:t>Stored procedures can act as a virtual middle tier</a:t>
            </a:r>
            <a:endParaRPr lang="en-US" dirty="0">
              <a:solidFill>
                <a:schemeClr val="accent6">
                  <a:lumMod val="40000"/>
                  <a:lumOff val="60000"/>
                </a:schemeClr>
              </a:solidFill>
            </a:endParaRPr>
          </a:p>
        </p:txBody>
      </p:sp>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r>
              <a:rPr lang="en-US" dirty="0" smtClean="0"/>
              <a:t>Access Unbound Applications</a:t>
            </a:r>
            <a:endParaRPr lang="en-US" dirty="0"/>
          </a:p>
        </p:txBody>
      </p:sp>
      <p:sp>
        <p:nvSpPr>
          <p:cNvPr id="59395" name="Rectangle 3"/>
          <p:cNvSpPr>
            <a:spLocks noGrp="1" noChangeArrowheads="1"/>
          </p:cNvSpPr>
          <p:nvPr>
            <p:ph idx="1"/>
          </p:nvPr>
        </p:nvSpPr>
        <p:spPr>
          <a:xfrm>
            <a:off x="368300" y="1347788"/>
            <a:ext cx="8382000" cy="3958007"/>
          </a:xfrm>
        </p:spPr>
        <p:txBody>
          <a:bodyPr/>
          <a:lstStyle/>
          <a:p>
            <a:pPr marL="342900" indent="-342900">
              <a:spcBef>
                <a:spcPct val="20000"/>
              </a:spcBef>
              <a:buFontTx/>
              <a:buChar char="•"/>
            </a:pPr>
            <a:r>
              <a:rPr lang="en-US" dirty="0" smtClean="0"/>
              <a:t>Consist of Access front-end and a SQL Server database</a:t>
            </a:r>
          </a:p>
          <a:p>
            <a:pPr marL="742950" lvl="1" indent="-285750">
              <a:spcBef>
                <a:spcPct val="20000"/>
              </a:spcBef>
              <a:buSzPct val="75000"/>
              <a:buFont typeface="Arial" charset="0"/>
              <a:buChar char="●"/>
            </a:pPr>
            <a:r>
              <a:rPr lang="en-US" dirty="0" smtClean="0"/>
              <a:t>Not directly connected</a:t>
            </a:r>
          </a:p>
          <a:p>
            <a:pPr marL="742950" lvl="1" indent="-285750">
              <a:spcBef>
                <a:spcPct val="20000"/>
              </a:spcBef>
              <a:buSzPct val="75000"/>
              <a:buFont typeface="Arial" charset="0"/>
              <a:buChar char="●"/>
            </a:pPr>
            <a:r>
              <a:rPr lang="en-US" dirty="0" smtClean="0"/>
              <a:t>Data fetched read-only</a:t>
            </a:r>
          </a:p>
          <a:p>
            <a:pPr marL="742950" lvl="1" indent="-285750">
              <a:spcBef>
                <a:spcPct val="20000"/>
              </a:spcBef>
              <a:buSzPct val="75000"/>
              <a:buFont typeface="Arial" charset="0"/>
              <a:buChar char="●"/>
            </a:pPr>
            <a:r>
              <a:rPr lang="en-US" dirty="0" smtClean="0"/>
              <a:t>Updates posted via stored procedures</a:t>
            </a:r>
          </a:p>
          <a:p>
            <a:pPr marL="1060450" lvl="2" indent="-342900">
              <a:spcBef>
                <a:spcPct val="20000"/>
              </a:spcBef>
              <a:buFontTx/>
              <a:buChar char="•"/>
            </a:pPr>
            <a:r>
              <a:rPr lang="en-US" dirty="0" smtClean="0"/>
              <a:t>Provides scalability and performance</a:t>
            </a:r>
          </a:p>
          <a:p>
            <a:pPr marL="1060450" lvl="2" indent="-342900">
              <a:spcBef>
                <a:spcPct val="20000"/>
              </a:spcBef>
              <a:buFontTx/>
              <a:buChar char="•"/>
            </a:pPr>
            <a:r>
              <a:rPr lang="en-US" dirty="0" smtClean="0"/>
              <a:t>Good for workgroup, LAN</a:t>
            </a:r>
          </a:p>
          <a:p>
            <a:pPr marL="1060450" lvl="2" indent="-342900">
              <a:spcBef>
                <a:spcPct val="20000"/>
              </a:spcBef>
              <a:buFontTx/>
              <a:buChar char="•"/>
            </a:pPr>
            <a:r>
              <a:rPr lang="en-US" dirty="0" smtClean="0"/>
              <a:t>Requires more programming</a:t>
            </a:r>
          </a:p>
          <a:p>
            <a:pPr marL="342900" indent="-342900">
              <a:spcBef>
                <a:spcPct val="20000"/>
              </a:spcBef>
              <a:buFontTx/>
              <a:buChar char="•"/>
            </a:pPr>
            <a:r>
              <a:rPr lang="en-US" dirty="0" smtClean="0"/>
              <a:t>The cost—concurrency </a:t>
            </a:r>
            <a:r>
              <a:rPr lang="en-US" dirty="0" smtClean="0"/>
              <a:t>violations</a:t>
            </a:r>
          </a:p>
          <a:p>
            <a:pPr marL="696913" lvl="1" indent="-342900">
              <a:spcBef>
                <a:spcPct val="20000"/>
              </a:spcBef>
              <a:buNone/>
            </a:pPr>
            <a:endParaRPr lang="en-US" dirty="0"/>
          </a:p>
        </p:txBody>
      </p:sp>
      <p:sp>
        <p:nvSpPr>
          <p:cNvPr id="4" name="Text Placeholder 5"/>
          <p:cNvSpPr txBox="1">
            <a:spLocks/>
          </p:cNvSpPr>
          <p:nvPr/>
        </p:nvSpPr>
        <p:spPr>
          <a:xfrm>
            <a:off x="367642" y="5275150"/>
            <a:ext cx="7689851" cy="657818"/>
          </a:xfrm>
          <a:prstGeom prst="rect">
            <a:avLst/>
          </a:prstGeom>
          <a:effectLst>
            <a:innerShdw blurRad="114300">
              <a:prstClr val="black"/>
            </a:innerShdw>
          </a:effectLst>
        </p:spPr>
        <p:txBody>
          <a:bodyPr/>
          <a:lstStyle/>
          <a:p>
            <a:pPr marL="384175" marR="0" lvl="0" indent="-384175" algn="ctr" defTabSz="912813" rtl="0" eaLnBrk="1" fontAlgn="base" latinLnBrk="0" hangingPunct="1">
              <a:lnSpc>
                <a:spcPct val="90000"/>
              </a:lnSpc>
              <a:spcBef>
                <a:spcPts val="700"/>
              </a:spcBef>
              <a:spcAft>
                <a:spcPct val="0"/>
              </a:spcAft>
              <a:buClrTx/>
              <a:buSzTx/>
              <a:tabLst/>
              <a:defRPr/>
            </a:pPr>
            <a:r>
              <a:rPr lang="en-US" sz="4800" cap="all" dirty="0" smtClean="0">
                <a:solidFill>
                  <a:schemeClr val="tx1">
                    <a:lumMod val="85000"/>
                  </a:schemeClr>
                </a:solidFill>
                <a:latin typeface="Arial Black" pitchFamily="34" charset="0"/>
                <a:ea typeface="+mj-ea"/>
                <a:cs typeface="+mj-cs"/>
              </a:rPr>
              <a:t>demo</a:t>
            </a:r>
            <a:endParaRPr lang="en-US" sz="4800" cap="all" dirty="0">
              <a:solidFill>
                <a:schemeClr val="tx1">
                  <a:lumMod val="85000"/>
                </a:schemeClr>
              </a:solidFill>
              <a:latin typeface="Arial Black" pitchFamily="34" charset="0"/>
              <a:ea typeface="+mj-ea"/>
              <a:cs typeface="+mj-cs"/>
            </a:endParaRPr>
          </a:p>
        </p:txBody>
      </p:sp>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r>
              <a:rPr smtClean="0"/>
              <a:t>Better Know a Server: </a:t>
            </a:r>
            <a:r>
              <a:rPr smtClean="0"/>
              <a:t>Troubleshooting</a:t>
            </a:r>
            <a:endParaRPr lang="en-US" dirty="0"/>
          </a:p>
        </p:txBody>
      </p:sp>
      <p:sp>
        <p:nvSpPr>
          <p:cNvPr id="59395" name="Rectangle 3"/>
          <p:cNvSpPr>
            <a:spLocks noGrp="1" noChangeArrowheads="1"/>
          </p:cNvSpPr>
          <p:nvPr>
            <p:ph idx="1"/>
          </p:nvPr>
        </p:nvSpPr>
        <p:spPr>
          <a:xfrm>
            <a:off x="368300" y="1347788"/>
            <a:ext cx="8382000" cy="5176802"/>
          </a:xfrm>
        </p:spPr>
        <p:txBody>
          <a:bodyPr/>
          <a:lstStyle/>
          <a:p>
            <a:pPr marL="342900" indent="-342900">
              <a:spcBef>
                <a:spcPct val="20000"/>
              </a:spcBef>
              <a:buFontTx/>
              <a:buChar char="•"/>
            </a:pPr>
            <a:r>
              <a:rPr lang="en-US" dirty="0" smtClean="0"/>
              <a:t>It’s not always apparent where a problem lies</a:t>
            </a:r>
          </a:p>
          <a:p>
            <a:pPr marL="342900" indent="-342900">
              <a:spcBef>
                <a:spcPct val="20000"/>
              </a:spcBef>
              <a:buFontTx/>
              <a:buChar char="•"/>
            </a:pPr>
            <a:r>
              <a:rPr lang="en-US" dirty="0" smtClean="0"/>
              <a:t>Blocking and deadlocks can be hard to fix</a:t>
            </a:r>
          </a:p>
          <a:p>
            <a:pPr marL="342900" indent="-342900">
              <a:spcBef>
                <a:spcPct val="20000"/>
              </a:spcBef>
              <a:buFontTx/>
              <a:buChar char="•"/>
            </a:pPr>
            <a:r>
              <a:rPr lang="en-US" dirty="0" smtClean="0">
                <a:solidFill>
                  <a:schemeClr val="accent6">
                    <a:lumMod val="20000"/>
                    <a:lumOff val="80000"/>
                  </a:schemeClr>
                </a:solidFill>
              </a:rPr>
              <a:t>SQL Server</a:t>
            </a:r>
            <a:r>
              <a:rPr lang="en-US" dirty="0" smtClean="0"/>
              <a:t> </a:t>
            </a:r>
            <a:r>
              <a:rPr lang="en-US" dirty="0" smtClean="0">
                <a:solidFill>
                  <a:schemeClr val="accent6">
                    <a:lumMod val="20000"/>
                    <a:lumOff val="80000"/>
                  </a:schemeClr>
                </a:solidFill>
              </a:rPr>
              <a:t>Profiler</a:t>
            </a:r>
            <a:r>
              <a:rPr lang="en-US" dirty="0" smtClean="0"/>
              <a:t> to the rescue!</a:t>
            </a:r>
          </a:p>
          <a:p>
            <a:pPr marL="696913" lvl="1" indent="-342900">
              <a:spcBef>
                <a:spcPct val="20000"/>
              </a:spcBef>
              <a:buFontTx/>
              <a:buChar char="•"/>
            </a:pPr>
            <a:r>
              <a:rPr lang="en-US" dirty="0" smtClean="0"/>
              <a:t>Allows you to eavesdrop on the conversation between Access and SQL Server </a:t>
            </a:r>
          </a:p>
          <a:p>
            <a:pPr marL="696913" lvl="1" indent="-342900">
              <a:spcBef>
                <a:spcPct val="20000"/>
              </a:spcBef>
              <a:buFontTx/>
              <a:buChar char="•"/>
            </a:pPr>
            <a:r>
              <a:rPr lang="en-US" dirty="0" smtClean="0"/>
              <a:t>Create a new trace and choose TSQL</a:t>
            </a:r>
            <a:br>
              <a:rPr lang="en-US" dirty="0" smtClean="0"/>
            </a:br>
            <a:endParaRPr lang="en-US" dirty="0" smtClean="0"/>
          </a:p>
          <a:p>
            <a:pPr marL="696913" lvl="1" indent="-342900">
              <a:spcBef>
                <a:spcPct val="20000"/>
              </a:spcBef>
              <a:buFontTx/>
              <a:buChar char="•"/>
            </a:pPr>
            <a:endParaRPr lang="en-US" dirty="0" smtClean="0"/>
          </a:p>
          <a:p>
            <a:pPr marL="342900" indent="-342900">
              <a:spcBef>
                <a:spcPct val="20000"/>
              </a:spcBef>
              <a:buFontTx/>
              <a:buChar char="•"/>
            </a:pPr>
            <a:r>
              <a:rPr lang="en-US" dirty="0" smtClean="0"/>
              <a:t>ODBC Trace</a:t>
            </a:r>
          </a:p>
          <a:p>
            <a:pPr marL="696913" lvl="1" indent="-342900">
              <a:spcBef>
                <a:spcPct val="20000"/>
              </a:spcBef>
              <a:buFontTx/>
              <a:buChar char="•"/>
            </a:pPr>
            <a:r>
              <a:rPr lang="en-US" dirty="0" smtClean="0"/>
              <a:t>Requires editing the registry</a:t>
            </a:r>
          </a:p>
          <a:p>
            <a:pPr marL="696913" lvl="1" indent="-342900">
              <a:spcBef>
                <a:spcPct val="20000"/>
              </a:spcBef>
              <a:buFontTx/>
              <a:buChar char="•"/>
            </a:pPr>
            <a:r>
              <a:rPr lang="en-US" dirty="0" smtClean="0"/>
              <a:t>See Optimizing Access </a:t>
            </a:r>
            <a:r>
              <a:rPr lang="en-US" dirty="0" smtClean="0"/>
              <a:t>Applications paper</a:t>
            </a:r>
            <a:br>
              <a:rPr lang="en-US" dirty="0" smtClean="0"/>
            </a:br>
            <a:r>
              <a:rPr lang="en-US" dirty="0" smtClean="0">
                <a:solidFill>
                  <a:schemeClr val="accent3">
                    <a:lumMod val="40000"/>
                    <a:lumOff val="60000"/>
                  </a:schemeClr>
                </a:solidFill>
              </a:rPr>
              <a:t>http://msdn2.microsoft.com/en-us/library/bb188204.aspx</a:t>
            </a:r>
            <a:endParaRPr lang="en-US" dirty="0" smtClean="0">
              <a:solidFill>
                <a:schemeClr val="accent3">
                  <a:lumMod val="40000"/>
                  <a:lumOff val="60000"/>
                </a:schemeClr>
              </a:solidFill>
            </a:endParaRPr>
          </a:p>
          <a:p>
            <a:pPr marL="1060450" lvl="2" indent="-342900">
              <a:spcBef>
                <a:spcPct val="20000"/>
              </a:spcBef>
              <a:buFontTx/>
              <a:buChar char="•"/>
            </a:pPr>
            <a:endParaRPr lang="en-US" dirty="0"/>
          </a:p>
        </p:txBody>
      </p:sp>
      <p:sp>
        <p:nvSpPr>
          <p:cNvPr id="5" name="Text Placeholder 5"/>
          <p:cNvSpPr txBox="1">
            <a:spLocks/>
          </p:cNvSpPr>
          <p:nvPr/>
        </p:nvSpPr>
        <p:spPr>
          <a:xfrm>
            <a:off x="308345" y="3871652"/>
            <a:ext cx="6806648" cy="657818"/>
          </a:xfrm>
          <a:prstGeom prst="rect">
            <a:avLst/>
          </a:prstGeom>
          <a:effectLst>
            <a:innerShdw blurRad="114300">
              <a:prstClr val="black"/>
            </a:innerShdw>
          </a:effectLst>
        </p:spPr>
        <p:txBody>
          <a:bodyPr/>
          <a:lstStyle/>
          <a:p>
            <a:pPr marL="384175" marR="0" lvl="0" indent="-384175" algn="ctr" defTabSz="912813" rtl="0" eaLnBrk="1" fontAlgn="base" latinLnBrk="0" hangingPunct="1">
              <a:lnSpc>
                <a:spcPct val="90000"/>
              </a:lnSpc>
              <a:spcBef>
                <a:spcPts val="700"/>
              </a:spcBef>
              <a:spcAft>
                <a:spcPct val="0"/>
              </a:spcAft>
              <a:buClrTx/>
              <a:buSzTx/>
              <a:tabLst/>
              <a:defRPr/>
            </a:pPr>
            <a:r>
              <a:rPr lang="en-US" sz="3600" cap="all" dirty="0" smtClean="0">
                <a:solidFill>
                  <a:schemeClr val="tx1">
                    <a:lumMod val="85000"/>
                  </a:schemeClr>
                </a:solidFill>
                <a:latin typeface="Arial Black" pitchFamily="34" charset="0"/>
                <a:ea typeface="+mj-ea"/>
                <a:cs typeface="+mj-cs"/>
              </a:rPr>
              <a:t>demo</a:t>
            </a:r>
            <a:endParaRPr lang="en-US" sz="3600" cap="all" dirty="0">
              <a:solidFill>
                <a:schemeClr val="tx1">
                  <a:lumMod val="85000"/>
                </a:schemeClr>
              </a:solidFill>
              <a:latin typeface="Arial Black" pitchFamily="34" charset="0"/>
              <a:ea typeface="+mj-ea"/>
              <a:cs typeface="+mj-cs"/>
            </a:endParaRPr>
          </a:p>
        </p:txBody>
      </p:sp>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8300" y="220663"/>
            <a:ext cx="8382000" cy="609398"/>
          </a:xfrm>
        </p:spPr>
        <p:txBody>
          <a:bodyPr/>
          <a:lstStyle/>
          <a:p>
            <a:pPr defTabSz="911189">
              <a:defRPr/>
            </a:pPr>
            <a:r>
              <a:rPr smtClean="0"/>
              <a:t>Better Know a Server: </a:t>
            </a:r>
            <a:r>
              <a:rPr smtClean="0"/>
              <a:t>Maintenance</a:t>
            </a:r>
            <a:endParaRPr/>
          </a:p>
        </p:txBody>
      </p:sp>
      <p:sp>
        <p:nvSpPr>
          <p:cNvPr id="55298" name="Content Placeholder 2"/>
          <p:cNvSpPr>
            <a:spLocks noGrp="1"/>
          </p:cNvSpPr>
          <p:nvPr>
            <p:ph idx="1"/>
          </p:nvPr>
        </p:nvSpPr>
        <p:spPr>
          <a:xfrm>
            <a:off x="382588" y="1414463"/>
            <a:ext cx="8380412" cy="4139595"/>
          </a:xfrm>
        </p:spPr>
        <p:txBody>
          <a:bodyPr/>
          <a:lstStyle/>
          <a:p>
            <a:pPr marL="522287" indent="-304800"/>
            <a:r>
              <a:rPr lang="en-US" dirty="0" smtClean="0"/>
              <a:t>Create a Database Maintenance Plan</a:t>
            </a:r>
          </a:p>
          <a:p>
            <a:pPr marL="876300" lvl="1" indent="-304800"/>
            <a:r>
              <a:rPr lang="en-US" dirty="0" smtClean="0"/>
              <a:t>Click on </a:t>
            </a:r>
            <a:br>
              <a:rPr lang="en-US" dirty="0" smtClean="0"/>
            </a:br>
            <a:r>
              <a:rPr lang="en-US" dirty="0" smtClean="0">
                <a:solidFill>
                  <a:schemeClr val="accent6">
                    <a:lumMod val="40000"/>
                    <a:lumOff val="60000"/>
                  </a:schemeClr>
                </a:solidFill>
              </a:rPr>
              <a:t>Management, Database Maintenance Plan Wizard</a:t>
            </a:r>
          </a:p>
          <a:p>
            <a:pPr marL="522287" indent="-304800"/>
            <a:r>
              <a:rPr lang="en-US" dirty="0" smtClean="0"/>
              <a:t>Run DBCC CHECKDB</a:t>
            </a:r>
          </a:p>
          <a:p>
            <a:pPr marL="876300" lvl="1" indent="-304800"/>
            <a:r>
              <a:rPr lang="en-US" dirty="0" smtClean="0"/>
              <a:t>Checks the logical and physical integrity of all the objects in the specified </a:t>
            </a:r>
            <a:r>
              <a:rPr lang="en-US" dirty="0" smtClean="0"/>
              <a:t>database</a:t>
            </a:r>
          </a:p>
          <a:p>
            <a:pPr marL="1239837" lvl="2" indent="-304800"/>
            <a:r>
              <a:rPr lang="en-US" dirty="0" smtClean="0"/>
              <a:t>Does not hold locks in SQL Server 2005</a:t>
            </a:r>
            <a:endParaRPr lang="en-US" dirty="0" smtClean="0"/>
          </a:p>
          <a:p>
            <a:pPr marL="522287" indent="-304800"/>
            <a:r>
              <a:rPr lang="en-US" dirty="0" smtClean="0"/>
              <a:t>Download </a:t>
            </a:r>
            <a:br>
              <a:rPr lang="en-US" dirty="0" smtClean="0"/>
            </a:br>
            <a:r>
              <a:rPr lang="en-US" dirty="0" smtClean="0">
                <a:solidFill>
                  <a:schemeClr val="accent6">
                    <a:lumMod val="40000"/>
                    <a:lumOff val="60000"/>
                  </a:schemeClr>
                </a:solidFill>
              </a:rPr>
              <a:t>SQL </a:t>
            </a:r>
            <a:r>
              <a:rPr lang="en-US" dirty="0" smtClean="0">
                <a:solidFill>
                  <a:schemeClr val="accent6">
                    <a:lumMod val="40000"/>
                    <a:lumOff val="60000"/>
                  </a:schemeClr>
                </a:solidFill>
              </a:rPr>
              <a:t>Server 2005 Best Practices Analyzer</a:t>
            </a:r>
            <a:endParaRPr lang="en-US" dirty="0" smtClean="0">
              <a:solidFill>
                <a:schemeClr val="accent6">
                  <a:lumMod val="40000"/>
                  <a:lumOff val="60000"/>
                </a:schemeClr>
              </a:solidFill>
            </a:endParaRPr>
          </a:p>
          <a:p>
            <a:pPr marL="522287" indent="-304800"/>
            <a:endParaRPr lang="en-US" dirty="0" smtClean="0"/>
          </a:p>
        </p:txBody>
      </p:sp>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0482" name="Content Placeholder 6"/>
          <p:cNvSpPr>
            <a:spLocks noGrp="1"/>
          </p:cNvSpPr>
          <p:nvPr>
            <p:ph idx="1"/>
          </p:nvPr>
        </p:nvSpPr>
        <p:spPr>
          <a:xfrm>
            <a:off x="729344" y="1347788"/>
            <a:ext cx="8020956" cy="5398401"/>
          </a:xfrm>
        </p:spPr>
        <p:txBody>
          <a:bodyPr/>
          <a:lstStyle/>
          <a:p>
            <a:r>
              <a:rPr lang="en-US" sz="2400" dirty="0" smtClean="0"/>
              <a:t>Solve Problems without Spending Money</a:t>
            </a:r>
          </a:p>
          <a:p>
            <a:r>
              <a:rPr lang="en-US" sz="2400" dirty="0" smtClean="0"/>
              <a:t>RAD Access 2007</a:t>
            </a:r>
          </a:p>
          <a:p>
            <a:r>
              <a:rPr lang="en-US" sz="2400" dirty="0" smtClean="0"/>
              <a:t>Migrate and Rewrite</a:t>
            </a:r>
          </a:p>
          <a:p>
            <a:r>
              <a:rPr lang="en-US" sz="2400" dirty="0" smtClean="0"/>
              <a:t>Linked Tables vs. ADP</a:t>
            </a:r>
          </a:p>
          <a:p>
            <a:r>
              <a:rPr lang="en-US" sz="2400" dirty="0" smtClean="0"/>
              <a:t>Better Know a Server: Transactions</a:t>
            </a:r>
          </a:p>
          <a:p>
            <a:r>
              <a:rPr lang="en-US" sz="2400" dirty="0" smtClean="0"/>
              <a:t>Better Know a Server: Security</a:t>
            </a:r>
          </a:p>
          <a:p>
            <a:r>
              <a:rPr lang="en-US" sz="2400" dirty="0" smtClean="0"/>
              <a:t>Access Unbound Applications</a:t>
            </a:r>
            <a:endParaRPr lang="en-US" sz="2400" dirty="0" smtClean="0"/>
          </a:p>
          <a:p>
            <a:r>
              <a:rPr lang="en-US" sz="2400" dirty="0" smtClean="0"/>
              <a:t>Better Know a Server: Troubleshooting</a:t>
            </a:r>
          </a:p>
          <a:p>
            <a:r>
              <a:rPr lang="en-US" sz="2400" dirty="0" smtClean="0"/>
              <a:t>Better Know a Server: Maintenance</a:t>
            </a:r>
          </a:p>
          <a:p>
            <a:r>
              <a:rPr lang="en-US" sz="2400" dirty="0" smtClean="0"/>
              <a:t>Submitting Feedback</a:t>
            </a:r>
          </a:p>
          <a:p>
            <a:r>
              <a:rPr lang="en-US" sz="2400" dirty="0" smtClean="0"/>
              <a:t>Resources and Links</a:t>
            </a:r>
            <a:endParaRPr lang="en-CA" sz="2400" dirty="0" smtClean="0"/>
          </a:p>
          <a:p>
            <a:endParaRPr lang="en-CA" sz="2400" dirty="0" smtClean="0"/>
          </a:p>
          <a:p>
            <a:endParaRPr lang="en-CA" sz="2400" dirty="0" smtClean="0"/>
          </a:p>
        </p:txBody>
      </p:sp>
      <p:sp>
        <p:nvSpPr>
          <p:cNvPr id="4" name="Title 3"/>
          <p:cNvSpPr>
            <a:spLocks noGrp="1"/>
          </p:cNvSpPr>
          <p:nvPr>
            <p:ph type="title"/>
          </p:nvPr>
        </p:nvSpPr>
        <p:spPr>
          <a:xfrm>
            <a:off x="368300" y="220663"/>
            <a:ext cx="8382000" cy="609398"/>
          </a:xfrm>
        </p:spPr>
        <p:txBody>
          <a:bodyPr/>
          <a:lstStyle/>
          <a:p>
            <a:pPr>
              <a:defRPr/>
            </a:pPr>
            <a:r>
              <a:rPr smtClean="0"/>
              <a:t>Agenda</a:t>
            </a:r>
            <a:endParaRPr/>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8300" y="220663"/>
            <a:ext cx="8382000" cy="609398"/>
          </a:xfrm>
        </p:spPr>
        <p:txBody>
          <a:bodyPr/>
          <a:lstStyle/>
          <a:p>
            <a:pPr defTabSz="911189">
              <a:defRPr/>
            </a:pPr>
            <a:r>
              <a:rPr smtClean="0"/>
              <a:t>Submitting Feedback</a:t>
            </a:r>
            <a:endParaRPr/>
          </a:p>
        </p:txBody>
      </p:sp>
      <p:sp>
        <p:nvSpPr>
          <p:cNvPr id="55298" name="Content Placeholder 2"/>
          <p:cNvSpPr>
            <a:spLocks noGrp="1"/>
          </p:cNvSpPr>
          <p:nvPr>
            <p:ph idx="1"/>
          </p:nvPr>
        </p:nvSpPr>
        <p:spPr>
          <a:xfrm>
            <a:off x="382588" y="1414463"/>
            <a:ext cx="8380412" cy="4941866"/>
          </a:xfrm>
        </p:spPr>
        <p:txBody>
          <a:bodyPr/>
          <a:lstStyle/>
          <a:p>
            <a:pPr marL="522287" indent="-304800"/>
            <a:r>
              <a:rPr lang="en-US" dirty="0" smtClean="0"/>
              <a:t>Become an activist, make your voice heard</a:t>
            </a:r>
          </a:p>
          <a:p>
            <a:pPr marL="522287" indent="-304800"/>
            <a:r>
              <a:rPr lang="en-US" dirty="0" smtClean="0"/>
              <a:t>SQL Server Books Online:</a:t>
            </a:r>
          </a:p>
          <a:p>
            <a:pPr marL="876300" lvl="1" indent="-304800"/>
            <a:r>
              <a:rPr lang="en-US" dirty="0" smtClean="0">
                <a:solidFill>
                  <a:schemeClr val="accent6">
                    <a:lumMod val="40000"/>
                    <a:lumOff val="60000"/>
                  </a:schemeClr>
                </a:solidFill>
              </a:rPr>
              <a:t>Click to Rate and Give </a:t>
            </a:r>
            <a:r>
              <a:rPr lang="en-US" dirty="0" smtClean="0">
                <a:solidFill>
                  <a:schemeClr val="accent6">
                    <a:lumMod val="40000"/>
                    <a:lumOff val="60000"/>
                  </a:schemeClr>
                </a:solidFill>
              </a:rPr>
              <a:t>Feedback</a:t>
            </a:r>
            <a:r>
              <a:rPr lang="en-US" dirty="0" smtClean="0"/>
              <a:t> on a topic in </a:t>
            </a:r>
            <a:r>
              <a:rPr lang="en-US" dirty="0" err="1" smtClean="0"/>
              <a:t>msdn</a:t>
            </a:r>
            <a:endParaRPr lang="en-US" dirty="0" smtClean="0"/>
          </a:p>
          <a:p>
            <a:pPr marL="876300" lvl="1" indent="-304800"/>
            <a:r>
              <a:rPr lang="en-US" dirty="0" smtClean="0"/>
              <a:t>These get read and triaged to the individual writer </a:t>
            </a:r>
          </a:p>
          <a:p>
            <a:pPr marL="522287" indent="-304800"/>
            <a:r>
              <a:rPr lang="en-US" dirty="0" smtClean="0"/>
              <a:t>SQL Server Product</a:t>
            </a:r>
          </a:p>
          <a:p>
            <a:pPr marL="876300" lvl="1" indent="-304800"/>
            <a:r>
              <a:rPr lang="en-US" b="1" dirty="0" smtClean="0">
                <a:solidFill>
                  <a:schemeClr val="accent6">
                    <a:lumMod val="40000"/>
                    <a:lumOff val="60000"/>
                  </a:schemeClr>
                </a:solidFill>
              </a:rPr>
              <a:t>Microsoft </a:t>
            </a:r>
            <a:r>
              <a:rPr lang="en-US" b="1" dirty="0" smtClean="0">
                <a:solidFill>
                  <a:schemeClr val="accent6">
                    <a:lumMod val="40000"/>
                    <a:lumOff val="60000"/>
                  </a:schemeClr>
                </a:solidFill>
              </a:rPr>
              <a:t>Connect </a:t>
            </a:r>
            <a:r>
              <a:rPr lang="en-US" b="1" dirty="0" smtClean="0"/>
              <a:t>go to:</a:t>
            </a:r>
            <a:br>
              <a:rPr lang="en-US" b="1" dirty="0" smtClean="0"/>
            </a:br>
            <a:r>
              <a:rPr lang="en-US" b="1" dirty="0" smtClean="0"/>
              <a:t>	http</a:t>
            </a:r>
            <a:r>
              <a:rPr lang="en-US" b="1" dirty="0" smtClean="0"/>
              <a:t>://connect.microsoft.com/SQLServer/Feedback</a:t>
            </a:r>
          </a:p>
          <a:p>
            <a:pPr marL="1239837" lvl="2" indent="-304800"/>
            <a:r>
              <a:rPr lang="en-US" b="1" dirty="0" smtClean="0"/>
              <a:t>Sign in with Windows Live account</a:t>
            </a:r>
          </a:p>
          <a:p>
            <a:pPr marL="1239837" lvl="2" indent="-304800"/>
            <a:r>
              <a:rPr lang="en-US" b="1" dirty="0" smtClean="0"/>
              <a:t>Register and create profile</a:t>
            </a:r>
            <a:endParaRPr lang="en-US" b="1" dirty="0" smtClean="0"/>
          </a:p>
          <a:p>
            <a:pPr marL="1239837" lvl="2" indent="-304800"/>
            <a:r>
              <a:rPr lang="en-US" b="1" dirty="0" smtClean="0"/>
              <a:t>Click </a:t>
            </a:r>
            <a:r>
              <a:rPr lang="en-US" b="1" dirty="0" smtClean="0"/>
              <a:t>Feedback </a:t>
            </a:r>
            <a:r>
              <a:rPr lang="en-US" b="1" dirty="0" smtClean="0"/>
              <a:t>Here and search to find bugs</a:t>
            </a:r>
            <a:endParaRPr lang="en-US" b="1" dirty="0" smtClean="0"/>
          </a:p>
          <a:p>
            <a:pPr marL="876300" lvl="1" indent="-304800"/>
            <a:r>
              <a:rPr lang="en-US" b="1" dirty="0" smtClean="0"/>
              <a:t>Get </a:t>
            </a:r>
            <a:r>
              <a:rPr lang="en-US" b="1" dirty="0" smtClean="0"/>
              <a:t>your colleagues to </a:t>
            </a:r>
            <a:r>
              <a:rPr lang="en-US" b="1" dirty="0" smtClean="0"/>
              <a:t>vote!!!</a:t>
            </a:r>
          </a:p>
          <a:p>
            <a:pPr marL="522287" indent="-304800"/>
            <a:endParaRPr lang="en-US" dirty="0" smtClean="0"/>
          </a:p>
        </p:txBody>
      </p:sp>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8300" y="220663"/>
            <a:ext cx="8382000" cy="609398"/>
          </a:xfrm>
        </p:spPr>
        <p:txBody>
          <a:bodyPr/>
          <a:lstStyle/>
          <a:p>
            <a:pPr defTabSz="914363">
              <a:defRPr/>
            </a:pPr>
            <a:r>
              <a:rPr smtClean="0"/>
              <a:t>Additional Resources and Links</a:t>
            </a:r>
            <a:endParaRPr/>
          </a:p>
        </p:txBody>
      </p:sp>
      <p:sp>
        <p:nvSpPr>
          <p:cNvPr id="4" name="Rounded Rectangle 3"/>
          <p:cNvSpPr/>
          <p:nvPr/>
        </p:nvSpPr>
        <p:spPr bwMode="auto">
          <a:xfrm>
            <a:off x="457201" y="4444388"/>
            <a:ext cx="8101013" cy="746060"/>
          </a:xfrm>
          <a:prstGeom prst="roundRect">
            <a:avLst/>
          </a:prstGeom>
          <a:gradFill flip="none" rotWithShape="1">
            <a:gsLst>
              <a:gs pos="0">
                <a:srgbClr val="3778A7">
                  <a:alpha val="58000"/>
                </a:srgbClr>
              </a:gs>
              <a:gs pos="87000">
                <a:srgbClr val="3778A7">
                  <a:alpha val="29000"/>
                </a:srgbClr>
              </a:gs>
            </a:gsLst>
            <a:lin ang="16200000" scaled="1"/>
            <a:tileRect/>
          </a:gradFill>
          <a:ln>
            <a:noFill/>
            <a:headEnd type="none" w="med" len="med"/>
            <a:tailEnd type="none" w="med" len="med"/>
          </a:ln>
          <a:effectLst/>
          <a:scene3d>
            <a:camera prst="orthographicFront">
              <a:rot lat="0" lon="0" rev="0"/>
            </a:camera>
            <a:lightRig rig="contrasting" dir="t">
              <a:rot lat="0" lon="0" rev="7800000"/>
            </a:lightRig>
          </a:scene3d>
          <a:sp3d>
            <a:bevelT w="139700" h="139700"/>
          </a:sp3d>
        </p:spPr>
        <p:style>
          <a:lnRef idx="0">
            <a:schemeClr val="accent2"/>
          </a:lnRef>
          <a:fillRef idx="3">
            <a:schemeClr val="accent2"/>
          </a:fillRef>
          <a:effectRef idx="3">
            <a:schemeClr val="accent2"/>
          </a:effectRef>
          <a:fontRef idx="minor">
            <a:schemeClr val="lt1"/>
          </a:fontRef>
        </p:style>
        <p:txBody>
          <a:bodyPr lIns="109728" tIns="54864" rIns="109728" bIns="54864" anchor="ctr"/>
          <a:lstStyle/>
          <a:p>
            <a:pPr defTabSz="914327">
              <a:defRPr/>
            </a:pPr>
            <a:r>
              <a:rPr lang="en-US" sz="1600" b="1" dirty="0" smtClean="0"/>
              <a:t>Download SQL Server 2005 Best Practices </a:t>
            </a:r>
            <a:r>
              <a:rPr lang="en-US" sz="1600" b="1" dirty="0" smtClean="0"/>
              <a:t>Analyzer</a:t>
            </a:r>
          </a:p>
          <a:p>
            <a:pPr defTabSz="914327">
              <a:defRPr/>
            </a:pPr>
            <a:r>
              <a:rPr lang="en-US" sz="1600" b="1" dirty="0" smtClean="0">
                <a:hlinkClick r:id="rId3"/>
              </a:rPr>
              <a:t>http://</a:t>
            </a:r>
            <a:r>
              <a:rPr lang="en-US" sz="1600" b="1" dirty="0" smtClean="0">
                <a:hlinkClick r:id="rId3"/>
              </a:rPr>
              <a:t>www.microsoft.com/downloads/details.aspx?</a:t>
            </a:r>
            <a:br>
              <a:rPr lang="en-US" sz="1600" b="1" dirty="0" smtClean="0">
                <a:hlinkClick r:id="rId3"/>
              </a:rPr>
            </a:br>
            <a:r>
              <a:rPr lang="en-US" sz="1600" b="1" dirty="0" err="1" smtClean="0">
                <a:hlinkClick r:id="rId3"/>
              </a:rPr>
              <a:t>FamilyId</a:t>
            </a:r>
            <a:r>
              <a:rPr lang="en-US" sz="1600" b="1" dirty="0" smtClean="0">
                <a:hlinkClick r:id="rId3"/>
              </a:rPr>
              <a:t>=DA0531E4-E94C-4991-82FA-F0E3FBD05E63</a:t>
            </a:r>
            <a:r>
              <a:rPr lang="en-US" sz="1600" b="1" dirty="0" smtClean="0"/>
              <a:t>  </a:t>
            </a:r>
            <a:endParaRPr lang="en-US" sz="1600" b="1" dirty="0"/>
          </a:p>
        </p:txBody>
      </p:sp>
      <p:sp>
        <p:nvSpPr>
          <p:cNvPr id="9" name="Rounded Rectangle 8"/>
          <p:cNvSpPr/>
          <p:nvPr/>
        </p:nvSpPr>
        <p:spPr bwMode="auto">
          <a:xfrm>
            <a:off x="425303" y="3593505"/>
            <a:ext cx="8101013" cy="774518"/>
          </a:xfrm>
          <a:prstGeom prst="roundRect">
            <a:avLst/>
          </a:prstGeom>
          <a:gradFill flip="none" rotWithShape="1">
            <a:gsLst>
              <a:gs pos="0">
                <a:srgbClr val="3778A7">
                  <a:alpha val="58000"/>
                </a:srgbClr>
              </a:gs>
              <a:gs pos="87000">
                <a:srgbClr val="3778A7">
                  <a:alpha val="29000"/>
                </a:srgbClr>
              </a:gs>
            </a:gsLst>
            <a:lin ang="16200000" scaled="1"/>
            <a:tileRect/>
          </a:gradFill>
          <a:ln>
            <a:noFill/>
            <a:headEnd type="none" w="med" len="med"/>
            <a:tailEnd type="none" w="med" len="med"/>
          </a:ln>
          <a:effectLst/>
          <a:scene3d>
            <a:camera prst="orthographicFront">
              <a:rot lat="0" lon="0" rev="0"/>
            </a:camera>
            <a:lightRig rig="contrasting" dir="t">
              <a:rot lat="0" lon="0" rev="7800000"/>
            </a:lightRig>
          </a:scene3d>
          <a:sp3d>
            <a:bevelT w="139700" h="139700"/>
          </a:sp3d>
        </p:spPr>
        <p:style>
          <a:lnRef idx="0">
            <a:schemeClr val="accent2"/>
          </a:lnRef>
          <a:fillRef idx="3">
            <a:schemeClr val="accent2"/>
          </a:fillRef>
          <a:effectRef idx="3">
            <a:schemeClr val="accent2"/>
          </a:effectRef>
          <a:fontRef idx="minor">
            <a:schemeClr val="lt1"/>
          </a:fontRef>
        </p:style>
        <p:txBody>
          <a:bodyPr lIns="109728" tIns="54864" rIns="109728" bIns="54864" anchor="ctr"/>
          <a:lstStyle/>
          <a:p>
            <a:pPr defTabSz="914327">
              <a:defRPr/>
            </a:pPr>
            <a:r>
              <a:rPr lang="en-US" sz="1600" b="1" dirty="0" smtClean="0"/>
              <a:t>Bill’s Maintenance Plan Webcast</a:t>
            </a:r>
            <a:endParaRPr lang="en-US" sz="1600" b="1" dirty="0"/>
          </a:p>
          <a:p>
            <a:pPr defTabSz="914327">
              <a:defRPr/>
            </a:pPr>
            <a:r>
              <a:rPr lang="en-US" sz="1600" b="1" dirty="0" smtClean="0">
                <a:hlinkClick r:id="rId4"/>
              </a:rPr>
              <a:t>http://</a:t>
            </a:r>
            <a:r>
              <a:rPr lang="en-US" sz="1600" b="1" dirty="0" smtClean="0">
                <a:hlinkClick r:id="rId4"/>
              </a:rPr>
              <a:t>msevents.microsoft.com/cui/WebCastEventDetails.aspx?culture=en-US&amp;EventID=1032275446</a:t>
            </a:r>
            <a:r>
              <a:rPr lang="en-US" sz="1600" b="1" dirty="0" smtClean="0"/>
              <a:t>   </a:t>
            </a:r>
            <a:endParaRPr lang="en-US" sz="1600" b="1" dirty="0"/>
          </a:p>
        </p:txBody>
      </p:sp>
      <p:sp>
        <p:nvSpPr>
          <p:cNvPr id="8" name="Rounded Rectangle 7"/>
          <p:cNvSpPr/>
          <p:nvPr/>
        </p:nvSpPr>
        <p:spPr bwMode="auto">
          <a:xfrm>
            <a:off x="425302" y="5275407"/>
            <a:ext cx="8101013" cy="774518"/>
          </a:xfrm>
          <a:prstGeom prst="roundRect">
            <a:avLst/>
          </a:prstGeom>
          <a:gradFill flip="none" rotWithShape="1">
            <a:gsLst>
              <a:gs pos="0">
                <a:srgbClr val="3778A7">
                  <a:alpha val="58000"/>
                </a:srgbClr>
              </a:gs>
              <a:gs pos="87000">
                <a:srgbClr val="3778A7">
                  <a:alpha val="29000"/>
                </a:srgbClr>
              </a:gs>
            </a:gsLst>
            <a:lin ang="16200000" scaled="1"/>
            <a:tileRect/>
          </a:gradFill>
          <a:ln>
            <a:noFill/>
            <a:headEnd type="none" w="med" len="med"/>
            <a:tailEnd type="none" w="med" len="med"/>
          </a:ln>
          <a:effectLst/>
          <a:scene3d>
            <a:camera prst="orthographicFront">
              <a:rot lat="0" lon="0" rev="0"/>
            </a:camera>
            <a:lightRig rig="contrasting" dir="t">
              <a:rot lat="0" lon="0" rev="7800000"/>
            </a:lightRig>
          </a:scene3d>
          <a:sp3d>
            <a:bevelT w="139700" h="139700"/>
          </a:sp3d>
        </p:spPr>
        <p:style>
          <a:lnRef idx="0">
            <a:schemeClr val="accent2"/>
          </a:lnRef>
          <a:fillRef idx="3">
            <a:schemeClr val="accent2"/>
          </a:fillRef>
          <a:effectRef idx="3">
            <a:schemeClr val="accent2"/>
          </a:effectRef>
          <a:fontRef idx="minor">
            <a:schemeClr val="lt1"/>
          </a:fontRef>
        </p:style>
        <p:txBody>
          <a:bodyPr lIns="109728" tIns="54864" rIns="109728" bIns="54864" anchor="ctr"/>
          <a:lstStyle/>
          <a:p>
            <a:pPr defTabSz="914327">
              <a:defRPr/>
            </a:pPr>
            <a:r>
              <a:rPr lang="en-US" sz="1600" b="1" dirty="0" smtClean="0"/>
              <a:t>SQL Server Best Practices</a:t>
            </a:r>
            <a:endParaRPr lang="en-US" sz="1600" b="1" dirty="0"/>
          </a:p>
          <a:p>
            <a:pPr defTabSz="914327">
              <a:defRPr/>
            </a:pPr>
            <a:r>
              <a:rPr lang="en-US" sz="1600" b="1" dirty="0" smtClean="0">
                <a:hlinkClick r:id="rId5"/>
              </a:rPr>
              <a:t>http://msdn2.microsoft.com/en-us/sqlserver/bb671432.aspx</a:t>
            </a:r>
            <a:r>
              <a:rPr lang="en-US" sz="1600" b="1" dirty="0" smtClean="0"/>
              <a:t>  </a:t>
            </a:r>
            <a:endParaRPr lang="en-US" sz="1600" b="1" dirty="0"/>
          </a:p>
        </p:txBody>
      </p:sp>
      <p:sp>
        <p:nvSpPr>
          <p:cNvPr id="14" name="Rounded Rectangle 13"/>
          <p:cNvSpPr/>
          <p:nvPr/>
        </p:nvSpPr>
        <p:spPr bwMode="auto">
          <a:xfrm>
            <a:off x="435935" y="1897137"/>
            <a:ext cx="8101013" cy="774518"/>
          </a:xfrm>
          <a:prstGeom prst="roundRect">
            <a:avLst/>
          </a:prstGeom>
          <a:gradFill flip="none" rotWithShape="1">
            <a:gsLst>
              <a:gs pos="0">
                <a:srgbClr val="3778A7">
                  <a:alpha val="58000"/>
                </a:srgbClr>
              </a:gs>
              <a:gs pos="87000">
                <a:srgbClr val="3778A7">
                  <a:alpha val="29000"/>
                </a:srgbClr>
              </a:gs>
            </a:gsLst>
            <a:lin ang="16200000" scaled="1"/>
            <a:tileRect/>
          </a:gradFill>
          <a:ln>
            <a:noFill/>
            <a:headEnd type="none" w="med" len="med"/>
            <a:tailEnd type="none" w="med" len="med"/>
          </a:ln>
          <a:effectLst/>
          <a:scene3d>
            <a:camera prst="orthographicFront">
              <a:rot lat="0" lon="0" rev="0"/>
            </a:camera>
            <a:lightRig rig="contrasting" dir="t">
              <a:rot lat="0" lon="0" rev="7800000"/>
            </a:lightRig>
          </a:scene3d>
          <a:sp3d>
            <a:bevelT w="139700" h="139700"/>
          </a:sp3d>
        </p:spPr>
        <p:style>
          <a:lnRef idx="0">
            <a:schemeClr val="accent2"/>
          </a:lnRef>
          <a:fillRef idx="3">
            <a:schemeClr val="accent2"/>
          </a:fillRef>
          <a:effectRef idx="3">
            <a:schemeClr val="accent2"/>
          </a:effectRef>
          <a:fontRef idx="minor">
            <a:schemeClr val="lt1"/>
          </a:fontRef>
        </p:style>
        <p:txBody>
          <a:bodyPr lIns="109728" tIns="54864" rIns="109728" bIns="54864" anchor="ctr"/>
          <a:lstStyle/>
          <a:p>
            <a:pPr defTabSz="914327">
              <a:defRPr/>
            </a:pPr>
            <a:r>
              <a:rPr lang="en-US" sz="1600" b="1" dirty="0" smtClean="0"/>
              <a:t>Microsoft Access or SQL Server 2005: What's Right in Your Organization</a:t>
            </a:r>
            <a:r>
              <a:rPr lang="en-US" sz="1600" b="1" dirty="0" smtClean="0"/>
              <a:t>?</a:t>
            </a:r>
          </a:p>
          <a:p>
            <a:pPr defTabSz="914327">
              <a:defRPr/>
            </a:pPr>
            <a:r>
              <a:rPr lang="en-US" sz="1600" b="1" dirty="0" smtClean="0">
                <a:hlinkClick r:id="rId6"/>
              </a:rPr>
              <a:t>http://</a:t>
            </a:r>
            <a:r>
              <a:rPr lang="en-US" sz="1600" b="1" dirty="0" smtClean="0">
                <a:hlinkClick r:id="rId6"/>
              </a:rPr>
              <a:t>www.microsoft.com/sql/solutions/migration/access/sql-or-access.mspx</a:t>
            </a:r>
            <a:r>
              <a:rPr lang="en-US" sz="1600" b="1" dirty="0" smtClean="0"/>
              <a:t>  </a:t>
            </a:r>
            <a:endParaRPr lang="en-US" sz="1600" b="1" dirty="0"/>
          </a:p>
        </p:txBody>
      </p:sp>
      <p:sp>
        <p:nvSpPr>
          <p:cNvPr id="15" name="Rounded Rectangle 14"/>
          <p:cNvSpPr/>
          <p:nvPr/>
        </p:nvSpPr>
        <p:spPr bwMode="auto">
          <a:xfrm>
            <a:off x="425302" y="1085218"/>
            <a:ext cx="8101013" cy="741497"/>
          </a:xfrm>
          <a:prstGeom prst="roundRect">
            <a:avLst/>
          </a:prstGeom>
          <a:gradFill flip="none" rotWithShape="1">
            <a:gsLst>
              <a:gs pos="0">
                <a:srgbClr val="3778A7">
                  <a:alpha val="58000"/>
                </a:srgbClr>
              </a:gs>
              <a:gs pos="87000">
                <a:srgbClr val="3778A7">
                  <a:alpha val="29000"/>
                </a:srgbClr>
              </a:gs>
            </a:gsLst>
            <a:lin ang="16200000" scaled="1"/>
            <a:tileRect/>
          </a:gradFill>
          <a:ln>
            <a:noFill/>
            <a:headEnd type="none" w="med" len="med"/>
            <a:tailEnd type="none" w="med" len="med"/>
          </a:ln>
          <a:effectLst/>
          <a:scene3d>
            <a:camera prst="orthographicFront">
              <a:rot lat="0" lon="0" rev="0"/>
            </a:camera>
            <a:lightRig rig="contrasting" dir="t">
              <a:rot lat="0" lon="0" rev="7800000"/>
            </a:lightRig>
          </a:scene3d>
          <a:sp3d>
            <a:bevelT w="139700" h="139700"/>
          </a:sp3d>
        </p:spPr>
        <p:style>
          <a:lnRef idx="0">
            <a:schemeClr val="accent2"/>
          </a:lnRef>
          <a:fillRef idx="3">
            <a:schemeClr val="accent2"/>
          </a:fillRef>
          <a:effectRef idx="3">
            <a:schemeClr val="accent2"/>
          </a:effectRef>
          <a:fontRef idx="minor">
            <a:schemeClr val="lt1"/>
          </a:fontRef>
        </p:style>
        <p:txBody>
          <a:bodyPr lIns="109728" tIns="54864" rIns="109728" bIns="54864" anchor="ctr"/>
          <a:lstStyle/>
          <a:p>
            <a:r>
              <a:rPr lang="en-US" sz="1600" b="1" dirty="0" smtClean="0">
                <a:solidFill>
                  <a:srgbClr val="FFFFFF"/>
                </a:solidFill>
              </a:rPr>
              <a:t>Optimizing Microsoft Office Access Applications Linked to SQL </a:t>
            </a:r>
            <a:r>
              <a:rPr lang="en-US" sz="1600" b="1" dirty="0" smtClean="0">
                <a:solidFill>
                  <a:srgbClr val="FFFFFF"/>
                </a:solidFill>
              </a:rPr>
              <a:t>Server</a:t>
            </a:r>
          </a:p>
          <a:p>
            <a:r>
              <a:rPr lang="en-US" sz="1600" b="1" dirty="0" smtClean="0">
                <a:solidFill>
                  <a:srgbClr val="FFFFFF"/>
                </a:solidFill>
                <a:hlinkClick r:id="rId7"/>
              </a:rPr>
              <a:t>http://</a:t>
            </a:r>
            <a:r>
              <a:rPr lang="en-US" sz="1600" b="1" dirty="0" smtClean="0">
                <a:solidFill>
                  <a:srgbClr val="FFFFFF"/>
                </a:solidFill>
                <a:hlinkClick r:id="rId7"/>
              </a:rPr>
              <a:t>msdn2.microsoft.com/en-us/library/bb188204.aspx</a:t>
            </a:r>
            <a:r>
              <a:rPr lang="en-US" sz="1600" b="1" dirty="0" smtClean="0">
                <a:solidFill>
                  <a:srgbClr val="FFFFFF"/>
                </a:solidFill>
              </a:rPr>
              <a:t>  </a:t>
            </a:r>
            <a:endParaRPr lang="en-US" sz="1600" dirty="0">
              <a:solidFill>
                <a:schemeClr val="tx1"/>
              </a:solidFill>
              <a:cs typeface="Arial" pitchFamily="34" charset="0"/>
            </a:endParaRPr>
          </a:p>
        </p:txBody>
      </p:sp>
      <p:sp>
        <p:nvSpPr>
          <p:cNvPr id="17" name="Rounded Rectangle 16"/>
          <p:cNvSpPr/>
          <p:nvPr/>
        </p:nvSpPr>
        <p:spPr bwMode="auto">
          <a:xfrm>
            <a:off x="418216" y="2762684"/>
            <a:ext cx="8101013" cy="746060"/>
          </a:xfrm>
          <a:prstGeom prst="roundRect">
            <a:avLst/>
          </a:prstGeom>
          <a:gradFill flip="none" rotWithShape="1">
            <a:gsLst>
              <a:gs pos="0">
                <a:srgbClr val="3778A7">
                  <a:alpha val="58000"/>
                </a:srgbClr>
              </a:gs>
              <a:gs pos="87000">
                <a:srgbClr val="3778A7">
                  <a:alpha val="29000"/>
                </a:srgbClr>
              </a:gs>
            </a:gsLst>
            <a:lin ang="16200000" scaled="1"/>
            <a:tileRect/>
          </a:gradFill>
          <a:ln>
            <a:noFill/>
            <a:headEnd type="none" w="med" len="med"/>
            <a:tailEnd type="none" w="med" len="med"/>
          </a:ln>
          <a:effectLst/>
          <a:scene3d>
            <a:camera prst="orthographicFront">
              <a:rot lat="0" lon="0" rev="0"/>
            </a:camera>
            <a:lightRig rig="contrasting" dir="t">
              <a:rot lat="0" lon="0" rev="7800000"/>
            </a:lightRig>
          </a:scene3d>
          <a:sp3d>
            <a:bevelT w="139700" h="139700"/>
          </a:sp3d>
        </p:spPr>
        <p:style>
          <a:lnRef idx="0">
            <a:schemeClr val="accent2"/>
          </a:lnRef>
          <a:fillRef idx="3">
            <a:schemeClr val="accent2"/>
          </a:fillRef>
          <a:effectRef idx="3">
            <a:schemeClr val="accent2"/>
          </a:effectRef>
          <a:fontRef idx="minor">
            <a:schemeClr val="lt1"/>
          </a:fontRef>
        </p:style>
        <p:txBody>
          <a:bodyPr lIns="109728" tIns="54864" rIns="109728" bIns="54864" anchor="ctr"/>
          <a:lstStyle/>
          <a:p>
            <a:pPr defTabSz="914327">
              <a:defRPr/>
            </a:pPr>
            <a:r>
              <a:rPr lang="en-US" sz="1600" b="1" dirty="0" smtClean="0"/>
              <a:t>SQL Server Migration Assistant for Access (SSMA for Access)</a:t>
            </a:r>
          </a:p>
          <a:p>
            <a:pPr defTabSz="914327">
              <a:defRPr/>
            </a:pPr>
            <a:r>
              <a:rPr lang="en-US" sz="1600" b="1" dirty="0" smtClean="0">
                <a:hlinkClick r:id="rId8"/>
              </a:rPr>
              <a:t>http://</a:t>
            </a:r>
            <a:r>
              <a:rPr lang="en-US" sz="1600" b="1" dirty="0" smtClean="0">
                <a:hlinkClick r:id="rId8"/>
              </a:rPr>
              <a:t>www.microsoft.com/sql/solutions/migration/access/default.mspx</a:t>
            </a:r>
            <a:r>
              <a:rPr lang="en-US" sz="1600" b="1" dirty="0" smtClean="0"/>
              <a:t>  </a:t>
            </a:r>
            <a:endParaRPr lang="en-US" sz="1600" b="1" dirty="0"/>
          </a:p>
        </p:txBody>
      </p:sp>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8300" y="220663"/>
            <a:ext cx="8382000" cy="609398"/>
          </a:xfrm>
        </p:spPr>
        <p:txBody>
          <a:bodyPr/>
          <a:lstStyle/>
          <a:p>
            <a:pPr defTabSz="914363">
              <a:defRPr/>
            </a:pPr>
            <a:r>
              <a:rPr smtClean="0"/>
              <a:t>More </a:t>
            </a:r>
            <a:r>
              <a:rPr smtClean="0"/>
              <a:t>Resources and Links</a:t>
            </a:r>
            <a:endParaRPr/>
          </a:p>
        </p:txBody>
      </p:sp>
      <p:sp>
        <p:nvSpPr>
          <p:cNvPr id="4" name="Rounded Rectangle 3"/>
          <p:cNvSpPr/>
          <p:nvPr/>
        </p:nvSpPr>
        <p:spPr bwMode="auto">
          <a:xfrm>
            <a:off x="507040" y="2684391"/>
            <a:ext cx="8101013" cy="939903"/>
          </a:xfrm>
          <a:prstGeom prst="roundRect">
            <a:avLst/>
          </a:prstGeom>
          <a:gradFill flip="none" rotWithShape="1">
            <a:gsLst>
              <a:gs pos="0">
                <a:srgbClr val="3778A7">
                  <a:alpha val="58000"/>
                </a:srgbClr>
              </a:gs>
              <a:gs pos="87000">
                <a:srgbClr val="3778A7">
                  <a:alpha val="29000"/>
                </a:srgbClr>
              </a:gs>
            </a:gsLst>
            <a:lin ang="16200000" scaled="1"/>
            <a:tileRect/>
          </a:gradFill>
          <a:ln>
            <a:noFill/>
            <a:headEnd type="none" w="med" len="med"/>
            <a:tailEnd type="none" w="med" len="med"/>
          </a:ln>
          <a:effectLst/>
          <a:scene3d>
            <a:camera prst="orthographicFront">
              <a:rot lat="0" lon="0" rev="0"/>
            </a:camera>
            <a:lightRig rig="contrasting" dir="t">
              <a:rot lat="0" lon="0" rev="7800000"/>
            </a:lightRig>
          </a:scene3d>
          <a:sp3d>
            <a:bevelT w="139700" h="139700"/>
          </a:sp3d>
        </p:spPr>
        <p:style>
          <a:lnRef idx="0">
            <a:schemeClr val="accent2"/>
          </a:lnRef>
          <a:fillRef idx="3">
            <a:schemeClr val="accent2"/>
          </a:fillRef>
          <a:effectRef idx="3">
            <a:schemeClr val="accent2"/>
          </a:effectRef>
          <a:fontRef idx="minor">
            <a:schemeClr val="lt1"/>
          </a:fontRef>
        </p:style>
        <p:txBody>
          <a:bodyPr lIns="109728" tIns="54864" rIns="109728" bIns="54864" anchor="ctr"/>
          <a:lstStyle/>
          <a:p>
            <a:pPr defTabSz="914327">
              <a:defRPr/>
            </a:pPr>
            <a:r>
              <a:rPr lang="en-US" sz="1600" b="1" dirty="0"/>
              <a:t>Technical Communities, </a:t>
            </a:r>
            <a:r>
              <a:rPr lang="en-US" sz="1600" b="1" dirty="0" err="1"/>
              <a:t>Webcasts</a:t>
            </a:r>
            <a:r>
              <a:rPr lang="en-US" sz="1600" b="1" dirty="0"/>
              <a:t>, </a:t>
            </a:r>
            <a:r>
              <a:rPr lang="en-US" sz="1600" b="1" dirty="0" err="1"/>
              <a:t>Blogs</a:t>
            </a:r>
            <a:r>
              <a:rPr lang="en-US" sz="1600" b="1" dirty="0"/>
              <a:t>, Chats &amp; User Groups</a:t>
            </a:r>
          </a:p>
          <a:p>
            <a:pPr defTabSz="914327">
              <a:defRPr/>
            </a:pPr>
            <a:r>
              <a:rPr lang="en-US" sz="1600" b="1" dirty="0">
                <a:hlinkClick r:id="rId3"/>
              </a:rPr>
              <a:t>http://www.microsoft.com/communities/</a:t>
            </a:r>
            <a:r>
              <a:rPr lang="en-US" sz="1600" b="1" dirty="0" err="1">
                <a:hlinkClick r:id="rId3"/>
              </a:rPr>
              <a:t>default.mspx</a:t>
            </a:r>
            <a:r>
              <a:rPr lang="en-US" sz="1600" b="1" dirty="0"/>
              <a:t>  </a:t>
            </a:r>
          </a:p>
        </p:txBody>
      </p:sp>
      <p:sp>
        <p:nvSpPr>
          <p:cNvPr id="5" name="Rounded Rectangle 4"/>
          <p:cNvSpPr/>
          <p:nvPr/>
        </p:nvSpPr>
        <p:spPr bwMode="auto">
          <a:xfrm>
            <a:off x="432612" y="5016148"/>
            <a:ext cx="8101013" cy="1071010"/>
          </a:xfrm>
          <a:prstGeom prst="roundRect">
            <a:avLst/>
          </a:prstGeom>
          <a:gradFill flip="none" rotWithShape="1">
            <a:gsLst>
              <a:gs pos="0">
                <a:srgbClr val="3778A7">
                  <a:alpha val="58000"/>
                </a:srgbClr>
              </a:gs>
              <a:gs pos="87000">
                <a:srgbClr val="3778A7">
                  <a:alpha val="29000"/>
                </a:srgbClr>
              </a:gs>
            </a:gsLst>
            <a:lin ang="16200000" scaled="1"/>
            <a:tileRect/>
          </a:gradFill>
          <a:ln>
            <a:noFill/>
            <a:headEnd type="none" w="med" len="med"/>
            <a:tailEnd type="none" w="med" len="med"/>
          </a:ln>
          <a:effectLst/>
          <a:scene3d>
            <a:camera prst="orthographicFront">
              <a:rot lat="0" lon="0" rev="0"/>
            </a:camera>
            <a:lightRig rig="contrasting" dir="t">
              <a:rot lat="0" lon="0" rev="7800000"/>
            </a:lightRig>
          </a:scene3d>
          <a:sp3d>
            <a:bevelT w="139700" h="139700"/>
          </a:sp3d>
        </p:spPr>
        <p:style>
          <a:lnRef idx="0">
            <a:schemeClr val="accent2"/>
          </a:lnRef>
          <a:fillRef idx="3">
            <a:schemeClr val="accent2"/>
          </a:fillRef>
          <a:effectRef idx="3">
            <a:schemeClr val="accent2"/>
          </a:effectRef>
          <a:fontRef idx="minor">
            <a:schemeClr val="lt1"/>
          </a:fontRef>
        </p:style>
        <p:txBody>
          <a:bodyPr lIns="109728" tIns="54864" rIns="109728" bIns="54864" anchor="ctr"/>
          <a:lstStyle/>
          <a:p>
            <a:r>
              <a:rPr lang="en-US" sz="1600" b="1">
                <a:solidFill>
                  <a:srgbClr val="FFFFFF"/>
                </a:solidFill>
              </a:rPr>
              <a:t>Microsoft Developer Network (MSDN) &amp; TechNet </a:t>
            </a:r>
            <a:endParaRPr lang="en-US" sz="1600">
              <a:solidFill>
                <a:srgbClr val="FFFFFF"/>
              </a:solidFill>
            </a:endParaRPr>
          </a:p>
          <a:p>
            <a:r>
              <a:rPr lang="en-US" sz="1600" b="1">
                <a:solidFill>
                  <a:srgbClr val="FFFFFF"/>
                </a:solidFill>
                <a:hlinkClick r:id="rId4"/>
              </a:rPr>
              <a:t>http://microsoft.com/msdn</a:t>
            </a:r>
            <a:r>
              <a:rPr lang="en-US" sz="1600" b="1">
                <a:solidFill>
                  <a:srgbClr val="FFFFFF"/>
                </a:solidFill>
              </a:rPr>
              <a:t>  </a:t>
            </a:r>
            <a:endParaRPr lang="en-US" sz="1600">
              <a:solidFill>
                <a:srgbClr val="FFFFFF"/>
              </a:solidFill>
            </a:endParaRPr>
          </a:p>
          <a:p>
            <a:r>
              <a:rPr lang="en-US" sz="1600" b="1" u="sng">
                <a:solidFill>
                  <a:srgbClr val="FFFFFF"/>
                </a:solidFill>
                <a:hlinkClick r:id="rId5" tooltip="http://microsoft.com/technet"/>
              </a:rPr>
              <a:t>http://microsoft.com/technet</a:t>
            </a:r>
            <a:r>
              <a:rPr lang="en-US" sz="1600" b="1">
                <a:solidFill>
                  <a:srgbClr val="FFFFFF"/>
                </a:solidFill>
              </a:rPr>
              <a:t> </a:t>
            </a:r>
            <a:endParaRPr lang="en-US" sz="1600">
              <a:solidFill>
                <a:schemeClr val="tx1"/>
              </a:solidFill>
              <a:cs typeface="Arial" pitchFamily="34" charset="0"/>
            </a:endParaRPr>
          </a:p>
        </p:txBody>
      </p:sp>
      <p:sp>
        <p:nvSpPr>
          <p:cNvPr id="10" name="Rounded Rectangle 9"/>
          <p:cNvSpPr/>
          <p:nvPr/>
        </p:nvSpPr>
        <p:spPr bwMode="auto">
          <a:xfrm>
            <a:off x="485775" y="3678865"/>
            <a:ext cx="8101013" cy="1254641"/>
          </a:xfrm>
          <a:prstGeom prst="roundRect">
            <a:avLst/>
          </a:prstGeom>
          <a:gradFill flip="none" rotWithShape="1">
            <a:gsLst>
              <a:gs pos="0">
                <a:srgbClr val="3778A7">
                  <a:alpha val="58000"/>
                </a:srgbClr>
              </a:gs>
              <a:gs pos="87000">
                <a:srgbClr val="3778A7">
                  <a:alpha val="29000"/>
                </a:srgbClr>
              </a:gs>
            </a:gsLst>
            <a:lin ang="16200000" scaled="1"/>
            <a:tileRect/>
          </a:gradFill>
          <a:ln>
            <a:noFill/>
            <a:headEnd type="none" w="med" len="med"/>
            <a:tailEnd type="none" w="med" len="med"/>
          </a:ln>
          <a:effectLst/>
          <a:scene3d>
            <a:camera prst="orthographicFront">
              <a:rot lat="0" lon="0" rev="0"/>
            </a:camera>
            <a:lightRig rig="contrasting" dir="t">
              <a:rot lat="0" lon="0" rev="7800000"/>
            </a:lightRig>
          </a:scene3d>
          <a:sp3d>
            <a:bevelT w="139700" h="139700"/>
          </a:sp3d>
        </p:spPr>
        <p:style>
          <a:lnRef idx="0">
            <a:schemeClr val="accent2"/>
          </a:lnRef>
          <a:fillRef idx="3">
            <a:schemeClr val="accent2"/>
          </a:fillRef>
          <a:effectRef idx="3">
            <a:schemeClr val="accent2"/>
          </a:effectRef>
          <a:fontRef idx="minor">
            <a:schemeClr val="lt1"/>
          </a:fontRef>
        </p:style>
        <p:txBody>
          <a:bodyPr lIns="109728" tIns="54864" rIns="109728" bIns="54864" anchor="ctr"/>
          <a:lstStyle/>
          <a:p>
            <a:pPr defTabSz="914327">
              <a:defRPr/>
            </a:pPr>
            <a:r>
              <a:rPr lang="en-US" sz="1600" b="1" dirty="0" smtClean="0"/>
              <a:t>Microsoft SQL Server Native Client and Microsoft SQL Server 2008 Native Client</a:t>
            </a:r>
            <a:endParaRPr lang="en-US" sz="1600" b="1" dirty="0" smtClean="0"/>
          </a:p>
          <a:p>
            <a:pPr defTabSz="914327">
              <a:defRPr/>
            </a:pPr>
            <a:r>
              <a:rPr lang="en-US" sz="1600" dirty="0" smtClean="0">
                <a:hlinkClick r:id="rId6"/>
              </a:rPr>
              <a:t>http://</a:t>
            </a:r>
            <a:r>
              <a:rPr lang="en-US" sz="1600" dirty="0" smtClean="0">
                <a:hlinkClick r:id="rId6"/>
              </a:rPr>
              <a:t>blogs.msdn.com/sqlnativeclient/archive/2008/02/27/microsoft-sql-server-native-client-and-microsoft-sql-server-2008-native-client.aspx</a:t>
            </a:r>
            <a:r>
              <a:rPr lang="en-US" sz="1600" dirty="0" smtClean="0"/>
              <a:t> </a:t>
            </a:r>
            <a:r>
              <a:rPr lang="en-US" sz="1600" b="1" dirty="0" smtClean="0"/>
              <a:t>  </a:t>
            </a:r>
            <a:endParaRPr lang="en-US" sz="1600" b="1" dirty="0"/>
          </a:p>
        </p:txBody>
      </p:sp>
      <p:sp>
        <p:nvSpPr>
          <p:cNvPr id="7" name="Rounded Rectangle 6"/>
          <p:cNvSpPr/>
          <p:nvPr/>
        </p:nvSpPr>
        <p:spPr bwMode="auto">
          <a:xfrm>
            <a:off x="524541" y="1858918"/>
            <a:ext cx="8101013" cy="746060"/>
          </a:xfrm>
          <a:prstGeom prst="roundRect">
            <a:avLst/>
          </a:prstGeom>
          <a:gradFill flip="none" rotWithShape="1">
            <a:gsLst>
              <a:gs pos="0">
                <a:srgbClr val="3778A7">
                  <a:alpha val="58000"/>
                </a:srgbClr>
              </a:gs>
              <a:gs pos="87000">
                <a:srgbClr val="3778A7">
                  <a:alpha val="29000"/>
                </a:srgbClr>
              </a:gs>
            </a:gsLst>
            <a:lin ang="16200000" scaled="1"/>
            <a:tileRect/>
          </a:gradFill>
          <a:ln>
            <a:noFill/>
            <a:headEnd type="none" w="med" len="med"/>
            <a:tailEnd type="none" w="med" len="med"/>
          </a:ln>
          <a:effectLst/>
          <a:scene3d>
            <a:camera prst="orthographicFront">
              <a:rot lat="0" lon="0" rev="0"/>
            </a:camera>
            <a:lightRig rig="contrasting" dir="t">
              <a:rot lat="0" lon="0" rev="7800000"/>
            </a:lightRig>
          </a:scene3d>
          <a:sp3d>
            <a:bevelT w="139700" h="139700"/>
          </a:sp3d>
        </p:spPr>
        <p:style>
          <a:lnRef idx="0">
            <a:schemeClr val="accent2"/>
          </a:lnRef>
          <a:fillRef idx="3">
            <a:schemeClr val="accent2"/>
          </a:fillRef>
          <a:effectRef idx="3">
            <a:schemeClr val="accent2"/>
          </a:effectRef>
          <a:fontRef idx="minor">
            <a:schemeClr val="lt1"/>
          </a:fontRef>
        </p:style>
        <p:txBody>
          <a:bodyPr lIns="109728" tIns="54864" rIns="109728" bIns="54864" anchor="ctr"/>
          <a:lstStyle/>
          <a:p>
            <a:pPr defTabSz="914327">
              <a:defRPr/>
            </a:pPr>
            <a:r>
              <a:rPr lang="en-US" sz="1600" b="1" dirty="0" smtClean="0"/>
              <a:t>SQL Server Migration Assistant for Access (SSMA for Access)</a:t>
            </a:r>
          </a:p>
          <a:p>
            <a:pPr defTabSz="914327">
              <a:defRPr/>
            </a:pPr>
            <a:r>
              <a:rPr lang="en-US" sz="1600" b="1" dirty="0" smtClean="0">
                <a:hlinkClick r:id="rId7"/>
              </a:rPr>
              <a:t>http://</a:t>
            </a:r>
            <a:r>
              <a:rPr lang="en-US" sz="1600" b="1" dirty="0" smtClean="0">
                <a:hlinkClick r:id="rId7"/>
              </a:rPr>
              <a:t>www.microsoft.com/sql/solutions/migration/access/default.mspx</a:t>
            </a:r>
            <a:r>
              <a:rPr lang="en-US" sz="1600" b="1" dirty="0" smtClean="0"/>
              <a:t>  </a:t>
            </a:r>
            <a:endParaRPr lang="en-US" sz="1600" b="1" dirty="0"/>
          </a:p>
        </p:txBody>
      </p:sp>
      <p:sp>
        <p:nvSpPr>
          <p:cNvPr id="9" name="Rounded Rectangle 8"/>
          <p:cNvSpPr/>
          <p:nvPr/>
        </p:nvSpPr>
        <p:spPr bwMode="auto">
          <a:xfrm>
            <a:off x="485556" y="1054386"/>
            <a:ext cx="8101013" cy="746060"/>
          </a:xfrm>
          <a:prstGeom prst="roundRect">
            <a:avLst/>
          </a:prstGeom>
          <a:gradFill flip="none" rotWithShape="1">
            <a:gsLst>
              <a:gs pos="0">
                <a:srgbClr val="3778A7">
                  <a:alpha val="58000"/>
                </a:srgbClr>
              </a:gs>
              <a:gs pos="87000">
                <a:srgbClr val="3778A7">
                  <a:alpha val="29000"/>
                </a:srgbClr>
              </a:gs>
            </a:gsLst>
            <a:lin ang="16200000" scaled="1"/>
            <a:tileRect/>
          </a:gradFill>
          <a:ln>
            <a:noFill/>
            <a:headEnd type="none" w="med" len="med"/>
            <a:tailEnd type="none" w="med" len="med"/>
          </a:ln>
          <a:effectLst/>
          <a:scene3d>
            <a:camera prst="orthographicFront">
              <a:rot lat="0" lon="0" rev="0"/>
            </a:camera>
            <a:lightRig rig="contrasting" dir="t">
              <a:rot lat="0" lon="0" rev="7800000"/>
            </a:lightRig>
          </a:scene3d>
          <a:sp3d>
            <a:bevelT w="139700" h="139700"/>
          </a:sp3d>
        </p:spPr>
        <p:style>
          <a:lnRef idx="0">
            <a:schemeClr val="accent2"/>
          </a:lnRef>
          <a:fillRef idx="3">
            <a:schemeClr val="accent2"/>
          </a:fillRef>
          <a:effectRef idx="3">
            <a:schemeClr val="accent2"/>
          </a:effectRef>
          <a:fontRef idx="minor">
            <a:schemeClr val="lt1"/>
          </a:fontRef>
        </p:style>
        <p:txBody>
          <a:bodyPr lIns="109728" tIns="54864" rIns="109728" bIns="54864" anchor="ctr"/>
          <a:lstStyle/>
          <a:p>
            <a:pPr defTabSz="914327">
              <a:defRPr/>
            </a:pPr>
            <a:r>
              <a:rPr lang="en-US" sz="1600" b="1" dirty="0" smtClean="0"/>
              <a:t>Connect</a:t>
            </a:r>
            <a:endParaRPr lang="en-US" sz="1600" b="1" dirty="0" smtClean="0"/>
          </a:p>
          <a:p>
            <a:pPr defTabSz="914327">
              <a:defRPr/>
            </a:pPr>
            <a:r>
              <a:rPr lang="en-US" sz="1600" b="1" dirty="0" smtClean="0">
                <a:hlinkClick r:id="rId8"/>
              </a:rPr>
              <a:t>http://</a:t>
            </a:r>
            <a:r>
              <a:rPr lang="en-US" sz="1600" b="1" dirty="0" smtClean="0">
                <a:hlinkClick r:id="rId8"/>
              </a:rPr>
              <a:t>connect.microsoft.com/SQLServer/Feedback</a:t>
            </a:r>
            <a:r>
              <a:rPr lang="en-US" sz="1600" b="1" dirty="0" smtClean="0"/>
              <a:t>   </a:t>
            </a:r>
            <a:endParaRPr lang="en-US" sz="1600" b="1" dirty="0"/>
          </a:p>
        </p:txBody>
      </p:sp>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2588" y="228600"/>
            <a:ext cx="8380412" cy="747897"/>
          </a:xfrm>
        </p:spPr>
        <p:txBody>
          <a:bodyPr/>
          <a:lstStyle/>
          <a:p>
            <a:pPr defTabSz="911189">
              <a:defRPr/>
            </a:pPr>
            <a:r>
              <a:rPr sz="3600" smtClean="0"/>
              <a:t>Solve Problems without Spending Money</a:t>
            </a:r>
            <a:endParaRPr sz="3600"/>
          </a:p>
        </p:txBody>
      </p:sp>
      <p:sp>
        <p:nvSpPr>
          <p:cNvPr id="45058" name="Content Placeholder 2"/>
          <p:cNvSpPr>
            <a:spLocks noGrp="1"/>
          </p:cNvSpPr>
          <p:nvPr>
            <p:ph idx="1"/>
          </p:nvPr>
        </p:nvSpPr>
        <p:spPr>
          <a:xfrm>
            <a:off x="382588" y="1414463"/>
            <a:ext cx="8380412" cy="4852098"/>
          </a:xfrm>
        </p:spPr>
        <p:txBody>
          <a:bodyPr/>
          <a:lstStyle/>
          <a:p>
            <a:r>
              <a:rPr lang="en-US" dirty="0" smtClean="0"/>
              <a:t>Access heterogeneous data under one umbrella</a:t>
            </a:r>
          </a:p>
          <a:p>
            <a:pPr lvl="1"/>
            <a:r>
              <a:rPr lang="en-US" dirty="0" smtClean="0"/>
              <a:t>SQL Server, Oracle, Informix, IBM DB2, Sybase, Excel, Notepad…</a:t>
            </a:r>
          </a:p>
          <a:p>
            <a:r>
              <a:rPr lang="en-US" dirty="0" smtClean="0"/>
              <a:t>Create applications without writing a lot of code</a:t>
            </a:r>
          </a:p>
          <a:p>
            <a:r>
              <a:rPr lang="en-US" dirty="0" smtClean="0"/>
              <a:t>Ad hoc data access for reporting</a:t>
            </a:r>
          </a:p>
          <a:p>
            <a:r>
              <a:rPr lang="en-US" dirty="0" smtClean="0"/>
              <a:t>Share data</a:t>
            </a:r>
          </a:p>
          <a:p>
            <a:pPr lvl="1"/>
            <a:r>
              <a:rPr lang="en-US" dirty="0" smtClean="0"/>
              <a:t>Export to Excel, Word, Sharepoint, SQL Server, PDF…</a:t>
            </a:r>
          </a:p>
          <a:p>
            <a:r>
              <a:rPr lang="en-US" dirty="0" smtClean="0"/>
              <a:t>Easy to deploy</a:t>
            </a:r>
          </a:p>
          <a:p>
            <a:r>
              <a:rPr lang="en-US" dirty="0" smtClean="0"/>
              <a:t>Scalable, reliable and secure (with SQL Server)</a:t>
            </a:r>
          </a:p>
          <a:p>
            <a:endParaRPr lang="en-US" dirty="0" smtClean="0"/>
          </a:p>
          <a:p>
            <a:pPr lvl="1"/>
            <a:endParaRPr lang="en-US" dirty="0" smtClean="0"/>
          </a:p>
        </p:txBody>
      </p:sp>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2588" y="228600"/>
            <a:ext cx="8380412" cy="747897"/>
          </a:xfrm>
        </p:spPr>
        <p:txBody>
          <a:bodyPr/>
          <a:lstStyle/>
          <a:p>
            <a:pPr defTabSz="911189">
              <a:defRPr/>
            </a:pPr>
            <a:r>
              <a:rPr sz="3600" smtClean="0"/>
              <a:t>Solve Problems without Spending Money</a:t>
            </a:r>
            <a:endParaRPr sz="3600"/>
          </a:p>
        </p:txBody>
      </p:sp>
      <p:sp>
        <p:nvSpPr>
          <p:cNvPr id="45058" name="Content Placeholder 2"/>
          <p:cNvSpPr>
            <a:spLocks noGrp="1"/>
          </p:cNvSpPr>
          <p:nvPr>
            <p:ph idx="1"/>
          </p:nvPr>
        </p:nvSpPr>
        <p:spPr>
          <a:xfrm>
            <a:off x="382588" y="1414463"/>
            <a:ext cx="8380412" cy="6007799"/>
          </a:xfrm>
        </p:spPr>
        <p:txBody>
          <a:bodyPr/>
          <a:lstStyle/>
          <a:p>
            <a:r>
              <a:rPr lang="en-US" dirty="0" smtClean="0"/>
              <a:t>Successful scenarios</a:t>
            </a:r>
          </a:p>
          <a:p>
            <a:pPr lvl="1"/>
            <a:r>
              <a:rPr lang="en-US" dirty="0" smtClean="0"/>
              <a:t>Inventory: ink to server data, import data from Web service, export to Excel</a:t>
            </a:r>
          </a:p>
          <a:p>
            <a:pPr lvl="2"/>
            <a:r>
              <a:rPr lang="en-US" dirty="0" smtClean="0"/>
              <a:t>Quick turnaround for customer requests</a:t>
            </a:r>
          </a:p>
          <a:p>
            <a:pPr lvl="1"/>
            <a:r>
              <a:rPr lang="en-US" dirty="0" smtClean="0"/>
              <a:t>Hybrid apps: Web app with Access FE for administrators</a:t>
            </a:r>
          </a:p>
          <a:p>
            <a:pPr lvl="1"/>
            <a:r>
              <a:rPr lang="en-US" dirty="0" smtClean="0"/>
              <a:t>Multiple Access FE’s serving different departments against one large server DB</a:t>
            </a:r>
          </a:p>
          <a:p>
            <a:pPr lvl="1"/>
            <a:r>
              <a:rPr lang="en-US" dirty="0" smtClean="0"/>
              <a:t>Enterprise apps: Access FE </a:t>
            </a:r>
          </a:p>
          <a:p>
            <a:pPr lvl="2"/>
            <a:r>
              <a:rPr lang="en-US" dirty="0" smtClean="0"/>
              <a:t>Code against DAL/middle-tier/stored procedures</a:t>
            </a:r>
          </a:p>
          <a:p>
            <a:pPr lvl="2"/>
            <a:r>
              <a:rPr lang="en-US" dirty="0" smtClean="0"/>
              <a:t>Must manually code concurrency, form state</a:t>
            </a:r>
          </a:p>
          <a:p>
            <a:pPr lvl="2"/>
            <a:r>
              <a:rPr lang="en-US" dirty="0" err="1" smtClean="0"/>
              <a:t>Quiznos</a:t>
            </a:r>
            <a:r>
              <a:rPr lang="en-US" dirty="0" smtClean="0"/>
              <a:t> Subs, Home Depot, etc.</a:t>
            </a:r>
          </a:p>
          <a:p>
            <a:endParaRPr lang="en-US" dirty="0" smtClean="0"/>
          </a:p>
          <a:p>
            <a:pPr lvl="1"/>
            <a:endParaRPr lang="en-US" dirty="0" smtClean="0"/>
          </a:p>
          <a:p>
            <a:endParaRPr lang="en-US" dirty="0" smtClean="0"/>
          </a:p>
          <a:p>
            <a:pPr lvl="1"/>
            <a:endParaRPr lang="en-US" dirty="0" smtClean="0"/>
          </a:p>
        </p:txBody>
      </p:sp>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8300" y="220663"/>
            <a:ext cx="8382000" cy="609398"/>
          </a:xfrm>
        </p:spPr>
        <p:txBody>
          <a:bodyPr/>
          <a:lstStyle/>
          <a:p>
            <a:pPr defTabSz="911189">
              <a:defRPr/>
            </a:pPr>
            <a:r>
              <a:rPr smtClean="0"/>
              <a:t>RAD Access 2007 </a:t>
            </a:r>
            <a:endParaRPr/>
          </a:p>
        </p:txBody>
      </p:sp>
      <p:sp>
        <p:nvSpPr>
          <p:cNvPr id="3" name="Content Placeholder 2"/>
          <p:cNvSpPr>
            <a:spLocks noGrp="1"/>
          </p:cNvSpPr>
          <p:nvPr>
            <p:ph idx="1"/>
          </p:nvPr>
        </p:nvSpPr>
        <p:spPr>
          <a:xfrm>
            <a:off x="382588" y="1414463"/>
            <a:ext cx="8380412" cy="2083649"/>
          </a:xfrm>
        </p:spPr>
        <p:txBody>
          <a:bodyPr rtlCol="0">
            <a:normAutofit/>
          </a:bodyPr>
          <a:lstStyle/>
          <a:p>
            <a:pPr marL="380985" indent="-380985" defTabSz="911189" fontAlgn="auto">
              <a:spcAft>
                <a:spcPts val="0"/>
              </a:spcAft>
              <a:defRPr/>
            </a:pPr>
            <a:r>
              <a:rPr lang="en-US" dirty="0" smtClean="0"/>
              <a:t>Use Access templates to create quick apps</a:t>
            </a:r>
          </a:p>
          <a:p>
            <a:pPr marL="734998" lvl="1" indent="-380985" defTabSz="911189" fontAlgn="auto">
              <a:spcAft>
                <a:spcPts val="0"/>
              </a:spcAft>
              <a:defRPr/>
            </a:pPr>
            <a:r>
              <a:rPr lang="en-US" dirty="0" smtClean="0"/>
              <a:t>Download template, tweak</a:t>
            </a:r>
          </a:p>
          <a:p>
            <a:pPr marL="1098535" lvl="2" indent="-380985" defTabSz="911189" fontAlgn="auto">
              <a:spcAft>
                <a:spcPts val="0"/>
              </a:spcAft>
              <a:defRPr/>
            </a:pPr>
            <a:r>
              <a:rPr lang="en-US" dirty="0" smtClean="0"/>
              <a:t>Remove Access 2007-specific features, add data (optional)</a:t>
            </a:r>
          </a:p>
          <a:p>
            <a:pPr marL="734998" lvl="1" indent="-380985" defTabSz="911189" fontAlgn="auto">
              <a:spcAft>
                <a:spcPts val="0"/>
              </a:spcAft>
              <a:defRPr/>
            </a:pPr>
            <a:r>
              <a:rPr lang="en-US" dirty="0" smtClean="0"/>
              <a:t>One-click upsize (or use SSMA for Access)</a:t>
            </a:r>
          </a:p>
          <a:p>
            <a:pPr marL="734998" lvl="1" indent="-380985" defTabSz="911189" fontAlgn="auto">
              <a:spcAft>
                <a:spcPts val="0"/>
              </a:spcAft>
              <a:defRPr/>
            </a:pPr>
            <a:endParaRPr lang="en-US" dirty="0" smtClean="0"/>
          </a:p>
        </p:txBody>
      </p:sp>
      <p:sp>
        <p:nvSpPr>
          <p:cNvPr id="5" name="Text Placeholder 5"/>
          <p:cNvSpPr txBox="1">
            <a:spLocks/>
          </p:cNvSpPr>
          <p:nvPr/>
        </p:nvSpPr>
        <p:spPr>
          <a:xfrm>
            <a:off x="552192" y="3871652"/>
            <a:ext cx="7689851" cy="1384995"/>
          </a:xfrm>
          <a:prstGeom prst="rect">
            <a:avLst/>
          </a:prstGeom>
          <a:effectLst>
            <a:innerShdw blurRad="114300">
              <a:prstClr val="black"/>
            </a:innerShdw>
          </a:effectLst>
        </p:spPr>
        <p:txBody>
          <a:bodyPr/>
          <a:lstStyle/>
          <a:p>
            <a:pPr marL="384175" marR="0" lvl="0" indent="-384175" algn="ctr" defTabSz="912813" rtl="0" eaLnBrk="1" fontAlgn="base" latinLnBrk="0" hangingPunct="1">
              <a:lnSpc>
                <a:spcPct val="90000"/>
              </a:lnSpc>
              <a:spcBef>
                <a:spcPts val="700"/>
              </a:spcBef>
              <a:spcAft>
                <a:spcPct val="0"/>
              </a:spcAft>
              <a:buClrTx/>
              <a:buSzTx/>
              <a:tabLst/>
              <a:defRPr/>
            </a:pPr>
            <a:r>
              <a:rPr lang="en-US" sz="4800" cap="all" dirty="0" smtClean="0">
                <a:solidFill>
                  <a:schemeClr val="tx1">
                    <a:lumMod val="85000"/>
                  </a:schemeClr>
                </a:solidFill>
                <a:latin typeface="Arial Black" pitchFamily="34" charset="0"/>
                <a:ea typeface="+mj-ea"/>
                <a:cs typeface="+mj-cs"/>
              </a:rPr>
              <a:t>demo</a:t>
            </a:r>
            <a:endParaRPr lang="en-US" sz="4800" cap="all" dirty="0">
              <a:solidFill>
                <a:schemeClr val="tx1">
                  <a:lumMod val="85000"/>
                </a:schemeClr>
              </a:solidFill>
              <a:latin typeface="Arial Black" pitchFamily="34" charset="0"/>
              <a:ea typeface="+mj-ea"/>
              <a:cs typeface="+mj-cs"/>
            </a:endParaRPr>
          </a:p>
        </p:txBody>
      </p:sp>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defTabSz="911189">
              <a:defRPr/>
            </a:pPr>
            <a:r>
              <a:rPr smtClean="0"/>
              <a:t>Migrate and Rewrite </a:t>
            </a:r>
            <a:endParaRPr/>
          </a:p>
        </p:txBody>
      </p:sp>
      <p:sp>
        <p:nvSpPr>
          <p:cNvPr id="4" name="Text Placeholder 3"/>
          <p:cNvSpPr>
            <a:spLocks noGrp="1"/>
          </p:cNvSpPr>
          <p:nvPr>
            <p:ph type="body" idx="1"/>
          </p:nvPr>
        </p:nvSpPr>
        <p:spPr>
          <a:xfrm>
            <a:off x="368301" y="1347788"/>
            <a:ext cx="4114800" cy="346249"/>
          </a:xfrm>
        </p:spPr>
        <p:txBody>
          <a:bodyPr/>
          <a:lstStyle/>
          <a:p>
            <a:r>
              <a:rPr lang="en-US" dirty="0" smtClean="0"/>
              <a:t>Migrate</a:t>
            </a:r>
            <a:endParaRPr lang="en-US" dirty="0"/>
          </a:p>
        </p:txBody>
      </p:sp>
      <p:sp>
        <p:nvSpPr>
          <p:cNvPr id="3" name="Content Placeholder 2"/>
          <p:cNvSpPr>
            <a:spLocks noGrp="1"/>
          </p:cNvSpPr>
          <p:nvPr>
            <p:ph sz="half" idx="2"/>
          </p:nvPr>
        </p:nvSpPr>
        <p:spPr>
          <a:xfrm>
            <a:off x="368300" y="2111109"/>
            <a:ext cx="4114800" cy="2024955"/>
          </a:xfrm>
        </p:spPr>
        <p:txBody>
          <a:bodyPr rtlCol="0">
            <a:normAutofit/>
          </a:bodyPr>
          <a:lstStyle/>
          <a:p>
            <a:pPr marL="380985" indent="-380985" defTabSz="911189" fontAlgn="auto">
              <a:spcAft>
                <a:spcPts val="0"/>
              </a:spcAft>
              <a:defRPr/>
            </a:pPr>
            <a:r>
              <a:rPr lang="en-US" dirty="0" smtClean="0"/>
              <a:t>Functioning application</a:t>
            </a:r>
            <a:endParaRPr lang="en-US" dirty="0" smtClean="0"/>
          </a:p>
          <a:p>
            <a:pPr marL="380985" indent="-380985" defTabSz="911189" fontAlgn="auto">
              <a:spcAft>
                <a:spcPts val="0"/>
              </a:spcAft>
              <a:defRPr/>
            </a:pPr>
            <a:r>
              <a:rPr lang="en-US" dirty="0" smtClean="0"/>
              <a:t>Need security, scalability, reliability, backup …</a:t>
            </a:r>
          </a:p>
          <a:p>
            <a:pPr marL="380985" indent="-380985" defTabSz="911189" fontAlgn="auto">
              <a:spcAft>
                <a:spcPts val="0"/>
              </a:spcAft>
              <a:defRPr/>
            </a:pPr>
            <a:r>
              <a:rPr lang="en-US" dirty="0" smtClean="0"/>
              <a:t>Investment in existing code worth preserving </a:t>
            </a:r>
            <a:endParaRPr lang="en-US" dirty="0" smtClean="0"/>
          </a:p>
          <a:p>
            <a:pPr marL="380985" indent="-380985" defTabSz="911189" fontAlgn="auto">
              <a:spcAft>
                <a:spcPts val="0"/>
              </a:spcAft>
              <a:defRPr/>
            </a:pPr>
            <a:endParaRPr lang="en-US" dirty="0" smtClean="0"/>
          </a:p>
        </p:txBody>
      </p:sp>
      <p:sp>
        <p:nvSpPr>
          <p:cNvPr id="5" name="Text Placeholder 4"/>
          <p:cNvSpPr>
            <a:spLocks noGrp="1"/>
          </p:cNvSpPr>
          <p:nvPr>
            <p:ph type="body" sz="quarter" idx="3"/>
          </p:nvPr>
        </p:nvSpPr>
        <p:spPr>
          <a:xfrm>
            <a:off x="4633283" y="1347788"/>
            <a:ext cx="4117019" cy="346249"/>
          </a:xfrm>
        </p:spPr>
        <p:txBody>
          <a:bodyPr/>
          <a:lstStyle/>
          <a:p>
            <a:r>
              <a:rPr smtClean="0"/>
              <a:t>Rewrite</a:t>
            </a:r>
            <a:endParaRPr lang="en-US" dirty="0"/>
          </a:p>
        </p:txBody>
      </p:sp>
      <p:sp>
        <p:nvSpPr>
          <p:cNvPr id="6" name="Content Placeholder 5"/>
          <p:cNvSpPr>
            <a:spLocks noGrp="1"/>
          </p:cNvSpPr>
          <p:nvPr>
            <p:ph sz="quarter" idx="4"/>
          </p:nvPr>
        </p:nvSpPr>
        <p:spPr>
          <a:xfrm>
            <a:off x="4632327" y="2111110"/>
            <a:ext cx="4117974" cy="2014323"/>
          </a:xfrm>
        </p:spPr>
        <p:txBody>
          <a:bodyPr/>
          <a:lstStyle/>
          <a:p>
            <a:r>
              <a:rPr lang="en-US" dirty="0" smtClean="0"/>
              <a:t>Diagnose problems in Jet</a:t>
            </a:r>
          </a:p>
          <a:p>
            <a:r>
              <a:rPr lang="en-US" dirty="0" smtClean="0"/>
              <a:t>Re-architect relational model</a:t>
            </a:r>
          </a:p>
          <a:p>
            <a:r>
              <a:rPr lang="en-US" dirty="0" smtClean="0"/>
              <a:t>Move data logic from VBA code or query expressions</a:t>
            </a:r>
          </a:p>
          <a:p>
            <a:r>
              <a:rPr lang="en-US" dirty="0" smtClean="0"/>
              <a:t>Forwards compatibility</a:t>
            </a:r>
          </a:p>
          <a:p>
            <a:endParaRPr lang="en-US" dirty="0" smtClean="0"/>
          </a:p>
          <a:p>
            <a:endParaRPr lang="en-US" dirty="0"/>
          </a:p>
        </p:txBody>
      </p:sp>
      <p:sp>
        <p:nvSpPr>
          <p:cNvPr id="7" name="Text Placeholder 5"/>
          <p:cNvSpPr txBox="1">
            <a:spLocks/>
          </p:cNvSpPr>
          <p:nvPr/>
        </p:nvSpPr>
        <p:spPr>
          <a:xfrm>
            <a:off x="594721" y="4233158"/>
            <a:ext cx="7689851" cy="1384995"/>
          </a:xfrm>
          <a:prstGeom prst="rect">
            <a:avLst/>
          </a:prstGeom>
        </p:spPr>
        <p:txBody>
          <a:bodyPr/>
          <a:lstStyle/>
          <a:p>
            <a:pPr marL="384175" marR="0" lvl="0" indent="-384175" algn="l" defTabSz="912813" rtl="0" eaLnBrk="1" fontAlgn="base" latinLnBrk="0" hangingPunct="1">
              <a:lnSpc>
                <a:spcPct val="90000"/>
              </a:lnSpc>
              <a:spcBef>
                <a:spcPts val="700"/>
              </a:spcBef>
              <a:spcAft>
                <a:spcPct val="0"/>
              </a:spcAft>
              <a:buClrTx/>
              <a:buSzTx/>
              <a:buFontTx/>
              <a:buBlip>
                <a:blip r:embed="rId3"/>
              </a:buBlip>
              <a:tabLst/>
              <a:defRPr/>
            </a:pPr>
            <a:r>
              <a:rPr kumimoji="0" lang="en-US" sz="2800" b="0" i="0" u="none" strike="noStrike" kern="1200" cap="none" spc="0" normalizeH="0" baseline="0" noProof="0" dirty="0" smtClean="0">
                <a:ln>
                  <a:noFill/>
                </a:ln>
                <a:solidFill>
                  <a:schemeClr val="tx1"/>
                </a:solidFill>
                <a:effectLst/>
                <a:uLnTx/>
                <a:uFillTx/>
                <a:latin typeface="+mj-lt"/>
                <a:ea typeface="+mn-ea"/>
                <a:cs typeface="+mn-cs"/>
              </a:rPr>
              <a:t>Upsizing will not solve problems with</a:t>
            </a:r>
            <a:r>
              <a:rPr kumimoji="0" lang="en-US" sz="2800" b="0" i="0" u="none" strike="noStrike" kern="1200" cap="none" spc="0" normalizeH="0" noProof="0" dirty="0" smtClean="0">
                <a:ln>
                  <a:noFill/>
                </a:ln>
                <a:solidFill>
                  <a:schemeClr val="tx1"/>
                </a:solidFill>
                <a:effectLst/>
                <a:uLnTx/>
                <a:uFillTx/>
                <a:latin typeface="+mj-lt"/>
                <a:ea typeface="+mn-ea"/>
                <a:cs typeface="+mn-cs"/>
              </a:rPr>
              <a:t> Jet</a:t>
            </a:r>
          </a:p>
          <a:p>
            <a:pPr marL="384175" marR="0" lvl="0" indent="-384175" algn="l" defTabSz="912813" rtl="0" eaLnBrk="1" fontAlgn="base" latinLnBrk="0" hangingPunct="1">
              <a:lnSpc>
                <a:spcPct val="90000"/>
              </a:lnSpc>
              <a:spcBef>
                <a:spcPts val="700"/>
              </a:spcBef>
              <a:spcAft>
                <a:spcPct val="0"/>
              </a:spcAft>
              <a:buClrTx/>
              <a:buSzTx/>
              <a:buFontTx/>
              <a:buBlip>
                <a:blip r:embed="rId3"/>
              </a:buBlip>
              <a:tabLst/>
              <a:defRPr/>
            </a:pPr>
            <a:r>
              <a:rPr lang="en-US" sz="2800" dirty="0" smtClean="0">
                <a:latin typeface="+mj-lt"/>
              </a:rPr>
              <a:t>Plan for future growth</a:t>
            </a:r>
            <a:endParaRPr kumimoji="0" lang="en-US" sz="2800" b="0" i="0" u="none" strike="noStrike" kern="1200" cap="none" spc="0" normalizeH="0" noProof="0" dirty="0" smtClean="0">
              <a:ln>
                <a:noFill/>
              </a:ln>
              <a:solidFill>
                <a:schemeClr val="tx1"/>
              </a:solidFill>
              <a:effectLst/>
              <a:uLnTx/>
              <a:uFillTx/>
              <a:latin typeface="+mj-lt"/>
              <a:ea typeface="+mn-ea"/>
              <a:cs typeface="+mn-cs"/>
            </a:endParaRPr>
          </a:p>
        </p:txBody>
      </p:sp>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Linked Tables </a:t>
            </a:r>
            <a:r>
              <a:rPr smtClean="0"/>
              <a:t>vs</a:t>
            </a:r>
            <a:r>
              <a:rPr smtClean="0"/>
              <a:t>. </a:t>
            </a:r>
            <a:r>
              <a:rPr smtClean="0"/>
              <a:t>ADP</a:t>
            </a:r>
            <a:endParaRPr lang="en-US" dirty="0"/>
          </a:p>
        </p:txBody>
      </p:sp>
      <p:sp>
        <p:nvSpPr>
          <p:cNvPr id="3" name="Text Placeholder 2"/>
          <p:cNvSpPr>
            <a:spLocks noGrp="1"/>
          </p:cNvSpPr>
          <p:nvPr>
            <p:ph type="body" idx="1"/>
          </p:nvPr>
        </p:nvSpPr>
        <p:spPr>
          <a:xfrm>
            <a:off x="368301" y="1347788"/>
            <a:ext cx="4114800" cy="346249"/>
          </a:xfrm>
        </p:spPr>
        <p:txBody>
          <a:bodyPr/>
          <a:lstStyle/>
          <a:p>
            <a:r>
              <a:rPr lang="en-US" dirty="0" smtClean="0"/>
              <a:t>Link Tables/ODBC</a:t>
            </a:r>
            <a:endParaRPr lang="en-US" dirty="0"/>
          </a:p>
        </p:txBody>
      </p:sp>
      <p:sp>
        <p:nvSpPr>
          <p:cNvPr id="4" name="Content Placeholder 3"/>
          <p:cNvSpPr>
            <a:spLocks noGrp="1"/>
          </p:cNvSpPr>
          <p:nvPr>
            <p:ph sz="half" idx="2"/>
          </p:nvPr>
        </p:nvSpPr>
        <p:spPr>
          <a:xfrm>
            <a:off x="368300" y="2111110"/>
            <a:ext cx="4114800" cy="3226011"/>
          </a:xfrm>
        </p:spPr>
        <p:txBody>
          <a:bodyPr/>
          <a:lstStyle/>
          <a:p>
            <a:r>
              <a:rPr lang="en-US" dirty="0" smtClean="0"/>
              <a:t>Connect to multiple data sources</a:t>
            </a:r>
          </a:p>
          <a:p>
            <a:r>
              <a:rPr lang="en-US" dirty="0" smtClean="0"/>
              <a:t>Use Jet to cache local data</a:t>
            </a:r>
          </a:p>
          <a:p>
            <a:r>
              <a:rPr lang="en-US" dirty="0" smtClean="0"/>
              <a:t>Pass-through queries for bulk updates and reports</a:t>
            </a:r>
          </a:p>
          <a:p>
            <a:r>
              <a:rPr lang="en-US" dirty="0" smtClean="0"/>
              <a:t>Can’t create SQL Server objects</a:t>
            </a:r>
          </a:p>
          <a:p>
            <a:r>
              <a:rPr lang="en-US" dirty="0" smtClean="0"/>
              <a:t>Greater flexibility for application development</a:t>
            </a:r>
          </a:p>
        </p:txBody>
      </p:sp>
      <p:sp>
        <p:nvSpPr>
          <p:cNvPr id="5" name="Text Placeholder 4"/>
          <p:cNvSpPr>
            <a:spLocks noGrp="1"/>
          </p:cNvSpPr>
          <p:nvPr>
            <p:ph type="body" sz="quarter" idx="3"/>
          </p:nvPr>
        </p:nvSpPr>
        <p:spPr>
          <a:xfrm>
            <a:off x="4633283" y="1347788"/>
            <a:ext cx="4117019" cy="346249"/>
          </a:xfrm>
        </p:spPr>
        <p:txBody>
          <a:bodyPr/>
          <a:lstStyle/>
          <a:p>
            <a:r>
              <a:rPr smtClean="0"/>
              <a:t>ADP/OLE DB</a:t>
            </a:r>
            <a:endParaRPr lang="en-US" dirty="0"/>
          </a:p>
        </p:txBody>
      </p:sp>
      <p:sp>
        <p:nvSpPr>
          <p:cNvPr id="6" name="Content Placeholder 5"/>
          <p:cNvSpPr>
            <a:spLocks noGrp="1"/>
          </p:cNvSpPr>
          <p:nvPr>
            <p:ph sz="quarter" idx="4"/>
          </p:nvPr>
        </p:nvSpPr>
        <p:spPr>
          <a:xfrm>
            <a:off x="4632327" y="2111110"/>
            <a:ext cx="4117974" cy="2499146"/>
          </a:xfrm>
        </p:spPr>
        <p:txBody>
          <a:bodyPr/>
          <a:lstStyle/>
          <a:p>
            <a:r>
              <a:rPr lang="en-US" dirty="0" smtClean="0"/>
              <a:t>Single connection to server</a:t>
            </a:r>
          </a:p>
          <a:p>
            <a:r>
              <a:rPr lang="en-US" dirty="0" smtClean="0"/>
              <a:t>All data objects saved on server</a:t>
            </a:r>
          </a:p>
          <a:p>
            <a:r>
              <a:rPr lang="en-US" dirty="0" smtClean="0"/>
              <a:t>Can create SQL Server objects</a:t>
            </a:r>
          </a:p>
          <a:p>
            <a:r>
              <a:rPr lang="en-US" dirty="0" smtClean="0"/>
              <a:t>Less flexibility for application development</a:t>
            </a:r>
          </a:p>
        </p:txBody>
      </p:sp>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lstStyle/>
          <a:p>
            <a:r>
              <a:rPr lang="en-US" dirty="0" smtClean="0"/>
              <a:t>Better Know a Server:</a:t>
            </a:r>
            <a:r>
              <a:rPr smtClean="0"/>
              <a:t> Transactions</a:t>
            </a:r>
            <a:endParaRPr lang="en-US" dirty="0"/>
          </a:p>
        </p:txBody>
      </p:sp>
      <p:sp>
        <p:nvSpPr>
          <p:cNvPr id="56323" name="Rectangle 3"/>
          <p:cNvSpPr>
            <a:spLocks noGrp="1" noChangeArrowheads="1"/>
          </p:cNvSpPr>
          <p:nvPr>
            <p:ph type="body" idx="1"/>
          </p:nvPr>
        </p:nvSpPr>
        <p:spPr>
          <a:xfrm>
            <a:off x="304800" y="1447800"/>
            <a:ext cx="8458200" cy="4714624"/>
          </a:xfrm>
          <a:ln>
            <a:solidFill>
              <a:schemeClr val="accent4"/>
            </a:solidFill>
          </a:ln>
        </p:spPr>
        <p:txBody>
          <a:bodyPr/>
          <a:lstStyle/>
          <a:p>
            <a:r>
              <a:rPr lang="en-US" dirty="0"/>
              <a:t>A day at the ATM:</a:t>
            </a:r>
          </a:p>
          <a:p>
            <a:pPr lvl="1"/>
            <a:r>
              <a:rPr lang="en-US" dirty="0"/>
              <a:t>You take </a:t>
            </a:r>
            <a:r>
              <a:rPr lang="en-US" dirty="0">
                <a:solidFill>
                  <a:schemeClr val="accent2">
                    <a:lumMod val="60000"/>
                    <a:lumOff val="40000"/>
                  </a:schemeClr>
                </a:solidFill>
              </a:rPr>
              <a:t>$10,000</a:t>
            </a:r>
            <a:r>
              <a:rPr lang="en-US" dirty="0"/>
              <a:t> out of your savings account and deposit it in your checking account</a:t>
            </a:r>
          </a:p>
          <a:p>
            <a:pPr lvl="1"/>
            <a:r>
              <a:rPr lang="en-US" b="1" dirty="0">
                <a:solidFill>
                  <a:schemeClr val="accent1">
                    <a:lumMod val="60000"/>
                    <a:lumOff val="40000"/>
                  </a:schemeClr>
                </a:solidFill>
                <a:sym typeface="Wingdings" pitchFamily="2" charset="2"/>
              </a:rPr>
              <a:t>Bad</a:t>
            </a:r>
            <a:r>
              <a:rPr lang="en-US" dirty="0"/>
              <a:t>: The </a:t>
            </a:r>
            <a:r>
              <a:rPr lang="en-US" dirty="0">
                <a:solidFill>
                  <a:schemeClr val="accent2">
                    <a:lumMod val="60000"/>
                    <a:lumOff val="40000"/>
                  </a:schemeClr>
                </a:solidFill>
              </a:rPr>
              <a:t>$10,000</a:t>
            </a:r>
            <a:r>
              <a:rPr lang="en-US" dirty="0"/>
              <a:t> is debited from savings but not credited to checking because each operation executed as a separate transaction</a:t>
            </a:r>
            <a:br>
              <a:rPr lang="en-US" dirty="0"/>
            </a:br>
            <a:r>
              <a:rPr lang="en-US" dirty="0"/>
              <a:t>		You’re out $10K </a:t>
            </a:r>
            <a:r>
              <a:rPr lang="en-US" sz="4000" b="1" dirty="0">
                <a:solidFill>
                  <a:schemeClr val="accent1">
                    <a:lumMod val="60000"/>
                    <a:lumOff val="40000"/>
                  </a:schemeClr>
                </a:solidFill>
                <a:sym typeface="Wingdings" pitchFamily="2" charset="2"/>
              </a:rPr>
              <a:t></a:t>
            </a:r>
            <a:endParaRPr lang="en-US" sz="4000" b="1" dirty="0">
              <a:solidFill>
                <a:schemeClr val="accent1">
                  <a:lumMod val="60000"/>
                  <a:lumOff val="40000"/>
                </a:schemeClr>
              </a:solidFill>
            </a:endParaRPr>
          </a:p>
          <a:p>
            <a:pPr lvl="2"/>
            <a:endParaRPr lang="en-US" dirty="0"/>
          </a:p>
          <a:p>
            <a:r>
              <a:rPr lang="en-US" dirty="0">
                <a:solidFill>
                  <a:schemeClr val="accent1">
                    <a:lumMod val="60000"/>
                    <a:lumOff val="40000"/>
                  </a:schemeClr>
                </a:solidFill>
              </a:rPr>
              <a:t>Good</a:t>
            </a:r>
            <a:r>
              <a:rPr lang="en-US" dirty="0"/>
              <a:t>: both operations are executed as a</a:t>
            </a:r>
            <a:br>
              <a:rPr lang="en-US" dirty="0"/>
            </a:br>
            <a:r>
              <a:rPr lang="en-US" dirty="0"/>
              <a:t>	</a:t>
            </a:r>
            <a:r>
              <a:rPr lang="en-US" sz="3200" dirty="0">
                <a:solidFill>
                  <a:schemeClr val="accent2">
                    <a:lumMod val="60000"/>
                    <a:lumOff val="40000"/>
                  </a:schemeClr>
                </a:solidFill>
              </a:rPr>
              <a:t>single unit of work</a:t>
            </a:r>
            <a:endParaRPr lang="en-US" sz="2400" dirty="0">
              <a:solidFill>
                <a:schemeClr val="accent2">
                  <a:lumMod val="60000"/>
                  <a:lumOff val="40000"/>
                </a:schemeClr>
              </a:solidFill>
            </a:endParaRPr>
          </a:p>
          <a:p>
            <a:pPr lvl="1"/>
            <a:r>
              <a:rPr lang="en-US" dirty="0"/>
              <a:t>If one operation fails, both are rolled back </a:t>
            </a:r>
            <a:r>
              <a:rPr lang="en-US" sz="4000" b="1" dirty="0">
                <a:solidFill>
                  <a:schemeClr val="accent2">
                    <a:lumMod val="60000"/>
                    <a:lumOff val="40000"/>
                  </a:schemeClr>
                </a:solidFill>
                <a:sym typeface="Wingdings" pitchFamily="2" charset="2"/>
              </a:rPr>
              <a:t></a:t>
            </a:r>
            <a:r>
              <a:rPr lang="en-US" dirty="0"/>
              <a:t>	</a:t>
            </a:r>
          </a:p>
        </p:txBody>
      </p:sp>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68300" y="220663"/>
            <a:ext cx="8382000" cy="609398"/>
          </a:xfrm>
        </p:spPr>
        <p:txBody>
          <a:bodyPr>
            <a:normAutofit fontScale="90000"/>
          </a:bodyPr>
          <a:lstStyle/>
          <a:p>
            <a:pPr defTabSz="911189">
              <a:defRPr/>
            </a:pPr>
            <a:r>
              <a:rPr lang="en-US" dirty="0" smtClean="0"/>
              <a:t>Better Know a Server:</a:t>
            </a:r>
            <a:r>
              <a:rPr smtClean="0"/>
              <a:t> </a:t>
            </a:r>
            <a:r>
              <a:rPr smtClean="0"/>
              <a:t>Transactions</a:t>
            </a:r>
            <a:endParaRPr/>
          </a:p>
        </p:txBody>
      </p:sp>
      <p:sp>
        <p:nvSpPr>
          <p:cNvPr id="53250" name="Content Placeholder 2"/>
          <p:cNvSpPr>
            <a:spLocks noGrp="1"/>
          </p:cNvSpPr>
          <p:nvPr>
            <p:ph idx="4294967295"/>
          </p:nvPr>
        </p:nvSpPr>
        <p:spPr>
          <a:xfrm>
            <a:off x="382588" y="1263721"/>
            <a:ext cx="8380412" cy="4408899"/>
          </a:xfrm>
        </p:spPr>
        <p:txBody>
          <a:bodyPr/>
          <a:lstStyle/>
          <a:p>
            <a:r>
              <a:rPr lang="en-US" dirty="0" smtClean="0"/>
              <a:t>Normalize design for efficient OLTP applications</a:t>
            </a:r>
          </a:p>
          <a:p>
            <a:pPr lvl="1"/>
            <a:r>
              <a:rPr lang="en-US" dirty="0" smtClean="0"/>
              <a:t>Partition tables to eliminate concurrency violations</a:t>
            </a:r>
          </a:p>
          <a:p>
            <a:pPr lvl="1"/>
            <a:r>
              <a:rPr lang="en-US" dirty="0" smtClean="0"/>
              <a:t>Use stored procedures and UDFs</a:t>
            </a:r>
          </a:p>
          <a:p>
            <a:pPr lvl="2"/>
            <a:r>
              <a:rPr lang="en-US" dirty="0" smtClean="0"/>
              <a:t>Restrict transaction boundaries to server</a:t>
            </a:r>
          </a:p>
          <a:p>
            <a:pPr lvl="2"/>
            <a:r>
              <a:rPr lang="en-US" dirty="0" smtClean="0"/>
              <a:t>No user interaction inside of transactions</a:t>
            </a:r>
          </a:p>
          <a:p>
            <a:r>
              <a:rPr lang="en-US" dirty="0" smtClean="0">
                <a:solidFill>
                  <a:schemeClr val="accent6">
                    <a:lumMod val="40000"/>
                    <a:lumOff val="60000"/>
                  </a:schemeClr>
                </a:solidFill>
              </a:rPr>
              <a:t>The fewer resources utilized by each client, the more clients SQL Server can support</a:t>
            </a:r>
          </a:p>
          <a:p>
            <a:pPr lvl="1"/>
            <a:r>
              <a:rPr lang="en-US" dirty="0" smtClean="0"/>
              <a:t>Fetch only needed data</a:t>
            </a:r>
          </a:p>
          <a:p>
            <a:pPr lvl="2"/>
            <a:r>
              <a:rPr lang="en-US" dirty="0" smtClean="0"/>
              <a:t>Use client-side caching where possible</a:t>
            </a:r>
          </a:p>
          <a:p>
            <a:pPr lvl="1"/>
            <a:r>
              <a:rPr lang="en-US" dirty="0" smtClean="0"/>
              <a:t>Read-only UI</a:t>
            </a:r>
          </a:p>
          <a:p>
            <a:pPr lvl="2"/>
            <a:r>
              <a:rPr lang="en-US" dirty="0" smtClean="0"/>
              <a:t>Avoid bound forms, recordsets</a:t>
            </a:r>
            <a:endParaRPr lang="en-US" dirty="0"/>
          </a:p>
        </p:txBody>
      </p:sp>
    </p:spTree>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T-SQL Enhancements in SQL Server Katmai">
  <a:themeElements>
    <a:clrScheme name="Custom 1">
      <a:dk1>
        <a:srgbClr val="000000"/>
      </a:dk1>
      <a:lt1>
        <a:srgbClr val="FFFFFF"/>
      </a:lt1>
      <a:dk2>
        <a:srgbClr val="02024A"/>
      </a:dk2>
      <a:lt2>
        <a:srgbClr val="FFFFCC"/>
      </a:lt2>
      <a:accent1>
        <a:srgbClr val="BA5B20"/>
      </a:accent1>
      <a:accent2>
        <a:srgbClr val="7DCC2E"/>
      </a:accent2>
      <a:accent3>
        <a:srgbClr val="F3EB4F"/>
      </a:accent3>
      <a:accent4>
        <a:srgbClr val="FF9929"/>
      </a:accent4>
      <a:accent5>
        <a:srgbClr val="267182"/>
      </a:accent5>
      <a:accent6>
        <a:srgbClr val="7030A0"/>
      </a:accent6>
      <a:hlink>
        <a:srgbClr val="BABAFC"/>
      </a:hlink>
      <a:folHlink>
        <a:srgbClr val="BABAFC"/>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odul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blackGray">
        <a:gradFill flip="none" rotWithShape="1">
          <a:gsLst>
            <a:gs pos="0">
              <a:schemeClr val="accent1">
                <a:tint val="66000"/>
                <a:satMod val="160000"/>
                <a:alpha val="70000"/>
              </a:schemeClr>
            </a:gs>
            <a:gs pos="100000">
              <a:schemeClr val="accent1">
                <a:alpha val="70000"/>
              </a:schemeClr>
            </a:gs>
          </a:gsLst>
          <a:lin ang="5400000" scaled="1"/>
          <a:tileRect/>
        </a:gradFill>
        <a:ln>
          <a:noFill/>
          <a:headEnd type="none" w="med" len="med"/>
          <a:tailEnd type="none" w="med" len="med"/>
        </a:ln>
        <a:effectLst/>
        <a:scene3d>
          <a:camera prst="orthographicFront">
            <a:rot lat="0" lon="0" rev="0"/>
          </a:camera>
          <a:lightRig rig="contrasting" dir="t">
            <a:rot lat="0" lon="0" rev="7800000"/>
          </a:lightRig>
        </a:scene3d>
        <a:sp3d>
          <a:bevelT w="139700" h="139700"/>
        </a:sp3d>
      </a:spPr>
      <a:bodyPr vert="horz" wrap="square" lIns="109728" tIns="54864" rIns="109728" bIns="54864" numCol="1" rtlCol="0" anchor="ctr" anchorCtr="0" compatLnSpc="1">
        <a:prstTxWarp prst="textNoShape">
          <a:avLst/>
        </a:prstTxWarp>
      </a:bodyPr>
      <a:lstStyle>
        <a:defPPr marL="0" marR="0" indent="0" algn="ctr" defTabSz="1096963" rtl="0" eaLnBrk="1" fontAlgn="base" latinLnBrk="0" hangingPunct="1">
          <a:lnSpc>
            <a:spcPct val="100000"/>
          </a:lnSpc>
          <a:spcBef>
            <a:spcPct val="0"/>
          </a:spcBef>
          <a:spcAft>
            <a:spcPct val="0"/>
          </a:spcAft>
          <a:buClrTx/>
          <a:buSzTx/>
          <a:buFontTx/>
          <a:buNone/>
          <a:tabLst/>
          <a:defRPr kumimoji="0" sz="2800" b="0" i="0" u="none" strike="noStrike" cap="none" normalizeH="0" baseline="0" dirty="0" smtClean="0">
            <a:solidFill>
              <a:schemeClr val="tx1"/>
            </a:solidFill>
            <a:effectLst>
              <a:outerShdw blurRad="38100" dist="38100" dir="2700000" algn="tl">
                <a:srgbClr val="000000">
                  <a:alpha val="43137"/>
                </a:srgbClr>
              </a:outerShdw>
            </a:effectLst>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2.xml><?xml version="1.0" encoding="utf-8"?>
<a:theme xmlns:a="http://schemas.openxmlformats.org/drawingml/2006/main" name="TechEd2007_template_approval_v5">
  <a:themeElements>
    <a:clrScheme name="TechEd2007_template_approval_v5 1">
      <a:dk1>
        <a:srgbClr val="02024A"/>
      </a:dk1>
      <a:lt1>
        <a:srgbClr val="FFFFFF"/>
      </a:lt1>
      <a:dk2>
        <a:srgbClr val="000000"/>
      </a:dk2>
      <a:lt2>
        <a:srgbClr val="FFFFCC"/>
      </a:lt2>
      <a:accent1>
        <a:srgbClr val="BA5B20"/>
      </a:accent1>
      <a:accent2>
        <a:srgbClr val="7DCC2E"/>
      </a:accent2>
      <a:accent3>
        <a:srgbClr val="AAAAAA"/>
      </a:accent3>
      <a:accent4>
        <a:srgbClr val="DADADA"/>
      </a:accent4>
      <a:accent5>
        <a:srgbClr val="D9B5AB"/>
      </a:accent5>
      <a:accent6>
        <a:srgbClr val="71B929"/>
      </a:accent6>
      <a:hlink>
        <a:srgbClr val="BABAFC"/>
      </a:hlink>
      <a:folHlink>
        <a:srgbClr val="BABAFC"/>
      </a:folHlink>
    </a:clrScheme>
    <a:fontScheme name="TechEd2007_template_approval_v5">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TechEd2007_template_approval_v5 1">
        <a:dk1>
          <a:srgbClr val="02024A"/>
        </a:dk1>
        <a:lt1>
          <a:srgbClr val="FFFFFF"/>
        </a:lt1>
        <a:dk2>
          <a:srgbClr val="000000"/>
        </a:dk2>
        <a:lt2>
          <a:srgbClr val="FFFFCC"/>
        </a:lt2>
        <a:accent1>
          <a:srgbClr val="BA5B20"/>
        </a:accent1>
        <a:accent2>
          <a:srgbClr val="7DCC2E"/>
        </a:accent2>
        <a:accent3>
          <a:srgbClr val="AAAAAA"/>
        </a:accent3>
        <a:accent4>
          <a:srgbClr val="DADADA"/>
        </a:accent4>
        <a:accent5>
          <a:srgbClr val="D9B5AB"/>
        </a:accent5>
        <a:accent6>
          <a:srgbClr val="71B929"/>
        </a:accent6>
        <a:hlink>
          <a:srgbClr val="BABAFC"/>
        </a:hlink>
        <a:folHlink>
          <a:srgbClr val="BABAFC"/>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T-SQL Enhancements in SQL Server Katmai</Template>
  <TotalTime>856</TotalTime>
  <Words>1694</Words>
  <Application>Microsoft Office PowerPoint</Application>
  <PresentationFormat>On-screen Show (4:3)</PresentationFormat>
  <Paragraphs>235</Paragraphs>
  <Slides>22</Slides>
  <Notes>16</Notes>
  <HiddenSlides>0</HiddenSlides>
  <MMClips>0</MMClips>
  <ScaleCrop>false</ScaleCrop>
  <HeadingPairs>
    <vt:vector size="4" baseType="variant">
      <vt:variant>
        <vt:lpstr>Theme</vt:lpstr>
      </vt:variant>
      <vt:variant>
        <vt:i4>2</vt:i4>
      </vt:variant>
      <vt:variant>
        <vt:lpstr>Slide Titles</vt:lpstr>
      </vt:variant>
      <vt:variant>
        <vt:i4>22</vt:i4>
      </vt:variant>
    </vt:vector>
  </HeadingPairs>
  <TitlesOfParts>
    <vt:vector size="24" baseType="lpstr">
      <vt:lpstr>T-SQL Enhancements in SQL Server Katmai</vt:lpstr>
      <vt:lpstr>TechEd2007_template_approval_v5</vt:lpstr>
      <vt:lpstr>SQL Server Data Solutions  with Microsoft Office Access</vt:lpstr>
      <vt:lpstr>Agenda</vt:lpstr>
      <vt:lpstr>Solve Problems without Spending Money</vt:lpstr>
      <vt:lpstr>Solve Problems without Spending Money</vt:lpstr>
      <vt:lpstr>RAD Access 2007 </vt:lpstr>
      <vt:lpstr>Migrate and Rewrite </vt:lpstr>
      <vt:lpstr>Linked Tables vs. ADP</vt:lpstr>
      <vt:lpstr>Better Know a Server: Transactions</vt:lpstr>
      <vt:lpstr>Better Know a Server: Transactions</vt:lpstr>
      <vt:lpstr>Better Know a Server: Transactions</vt:lpstr>
      <vt:lpstr>Better Know a Server: Transactions</vt:lpstr>
      <vt:lpstr>Better Know a Server: Security</vt:lpstr>
      <vt:lpstr>Better Know a Server: Security</vt:lpstr>
      <vt:lpstr>Better Know a Server: Security</vt:lpstr>
      <vt:lpstr>Access Unbound Applications</vt:lpstr>
      <vt:lpstr>Access Unbound Applications</vt:lpstr>
      <vt:lpstr>Access Unbound Applications</vt:lpstr>
      <vt:lpstr>Better Know a Server: Troubleshooting</vt:lpstr>
      <vt:lpstr>Better Know a Server: Maintenance</vt:lpstr>
      <vt:lpstr>Submitting Feedback</vt:lpstr>
      <vt:lpstr>Additional Resources and Links</vt:lpstr>
      <vt:lpstr>More Resources and Links</vt:lpstr>
    </vt:vector>
  </TitlesOfParts>
  <Manager>&lt;Content Manager Name Here&gt;</Manager>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T-SQL Enhancements in SQL Server Katmai</dc:title>
  <dc:subject>TechEd 2007</dc:subject>
  <dc:creator>Sara Tahir</dc:creator>
  <cp:keywords>T-SQL, Katmai</cp:keywords>
  <dc:description/>
  <cp:lastModifiedBy>Mary Chipman</cp:lastModifiedBy>
  <cp:revision>112</cp:revision>
  <dcterms:created xsi:type="dcterms:W3CDTF">2007-06-05T19:26:44Z</dcterms:created>
  <dcterms:modified xsi:type="dcterms:W3CDTF">2008-03-19T00:32:30Z</dcterms:modified>
</cp:coreProperties>
</file>