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6" r:id="rId3"/>
    <p:sldId id="270" r:id="rId4"/>
    <p:sldId id="267" r:id="rId5"/>
    <p:sldId id="268" r:id="rId6"/>
    <p:sldId id="274" r:id="rId7"/>
    <p:sldId id="257" r:id="rId8"/>
    <p:sldId id="261" r:id="rId9"/>
    <p:sldId id="265" r:id="rId10"/>
    <p:sldId id="275" r:id="rId11"/>
    <p:sldId id="262" r:id="rId12"/>
    <p:sldId id="263" r:id="rId13"/>
    <p:sldId id="264" r:id="rId14"/>
    <p:sldId id="258" r:id="rId15"/>
    <p:sldId id="260" r:id="rId16"/>
    <p:sldId id="259" r:id="rId17"/>
    <p:sldId id="277" r:id="rId18"/>
    <p:sldId id="271" r:id="rId19"/>
    <p:sldId id="272" r:id="rId20"/>
    <p:sldId id="273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2B3F517-9768-4748-8EE0-43F972E78020}" type="datetimeFigureOut">
              <a:rPr lang="en-US" smtClean="0"/>
              <a:pPr/>
              <a:t>9/11/2007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7B8CF2C-6C0D-4163-9A31-4B928D91FB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B3F517-9768-4748-8EE0-43F972E78020}" type="datetimeFigureOut">
              <a:rPr lang="en-US" smtClean="0"/>
              <a:pPr/>
              <a:t>9/11/2007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8CF2C-6C0D-4163-9A31-4B928D91FB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B3F517-9768-4748-8EE0-43F972E78020}" type="datetimeFigureOut">
              <a:rPr lang="en-US" smtClean="0"/>
              <a:pPr/>
              <a:t>9/11/2007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8CF2C-6C0D-4163-9A31-4B928D91FB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B3F517-9768-4748-8EE0-43F972E78020}" type="datetimeFigureOut">
              <a:rPr lang="en-US" smtClean="0"/>
              <a:pPr/>
              <a:t>9/11/2007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8CF2C-6C0D-4163-9A31-4B928D91FB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2B3F517-9768-4748-8EE0-43F972E78020}" type="datetimeFigureOut">
              <a:rPr lang="en-US" smtClean="0"/>
              <a:pPr/>
              <a:t>9/11/2007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7B8CF2C-6C0D-4163-9A31-4B928D91FB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B3F517-9768-4748-8EE0-43F972E78020}" type="datetimeFigureOut">
              <a:rPr lang="en-US" smtClean="0"/>
              <a:pPr/>
              <a:t>9/11/2007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7B8CF2C-6C0D-4163-9A31-4B928D91FB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B3F517-9768-4748-8EE0-43F972E78020}" type="datetimeFigureOut">
              <a:rPr lang="en-US" smtClean="0"/>
              <a:pPr/>
              <a:t>9/11/2007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7B8CF2C-6C0D-4163-9A31-4B928D91FB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B3F517-9768-4748-8EE0-43F972E78020}" type="datetimeFigureOut">
              <a:rPr lang="en-US" smtClean="0"/>
              <a:pPr/>
              <a:t>9/11/2007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8CF2C-6C0D-4163-9A31-4B928D91FB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B3F517-9768-4748-8EE0-43F972E78020}" type="datetimeFigureOut">
              <a:rPr lang="en-US" smtClean="0"/>
              <a:pPr/>
              <a:t>9/11/2007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8CF2C-6C0D-4163-9A31-4B928D91FB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2B3F517-9768-4748-8EE0-43F972E78020}" type="datetimeFigureOut">
              <a:rPr lang="en-US" smtClean="0"/>
              <a:pPr/>
              <a:t>9/11/2007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7B8CF2C-6C0D-4163-9A31-4B928D91FB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2B3F517-9768-4748-8EE0-43F972E78020}" type="datetimeFigureOut">
              <a:rPr lang="en-US" smtClean="0"/>
              <a:pPr/>
              <a:t>9/11/2007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7B8CF2C-6C0D-4163-9A31-4B928D91FB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42B3F517-9768-4748-8EE0-43F972E78020}" type="datetimeFigureOut">
              <a:rPr lang="en-US" smtClean="0"/>
              <a:pPr/>
              <a:t>9/11/2007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47B8CF2C-6C0D-4163-9A31-4B928D91FB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Access 2007 Macros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Tim Getsch</a:t>
            </a:r>
          </a:p>
          <a:p>
            <a:r>
              <a:rPr lang="en-US" dirty="0" smtClean="0"/>
              <a:t>Program Manager</a:t>
            </a:r>
          </a:p>
          <a:p>
            <a:r>
              <a:rPr lang="en-US" dirty="0" smtClean="0"/>
              <a:t>Microsoft Access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Arguments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When to use “=“ and when not </a:t>
            </a:r>
            <a:r>
              <a:rPr lang="en-US" dirty="0" smtClean="0"/>
              <a:t>to</a:t>
            </a:r>
          </a:p>
          <a:p>
            <a:pPr lvl="1"/>
            <a:r>
              <a:rPr lang="en-US" dirty="0" smtClean="0"/>
              <a:t>The “=“ tells Access to evaluate the argument and then send the result to the action.</a:t>
            </a:r>
          </a:p>
          <a:p>
            <a:pPr lvl="1"/>
            <a:r>
              <a:rPr lang="en-US" dirty="0" smtClean="0"/>
              <a:t>Some argument expect expressions and they will also take the argument and evaluate it.</a:t>
            </a:r>
          </a:p>
          <a:p>
            <a:pPr lvl="2"/>
            <a:r>
              <a:rPr lang="en-US" dirty="0" err="1" smtClean="0"/>
              <a:t>SetValue</a:t>
            </a:r>
            <a:r>
              <a:rPr lang="en-US" dirty="0" smtClean="0"/>
              <a:t> </a:t>
            </a:r>
            <a:r>
              <a:rPr lang="en-US" i="1" dirty="0" smtClean="0"/>
              <a:t>Expression</a:t>
            </a:r>
          </a:p>
          <a:p>
            <a:pPr lvl="2"/>
            <a:r>
              <a:rPr lang="en-US" dirty="0" err="1" smtClean="0"/>
              <a:t>SetTempVar</a:t>
            </a:r>
            <a:r>
              <a:rPr lang="en-US" dirty="0" smtClean="0"/>
              <a:t> </a:t>
            </a:r>
            <a:r>
              <a:rPr lang="en-US" i="1" dirty="0" smtClean="0"/>
              <a:t>Expression</a:t>
            </a:r>
          </a:p>
          <a:p>
            <a:pPr lvl="2"/>
            <a:r>
              <a:rPr lang="en-US" dirty="0" err="1" smtClean="0"/>
              <a:t>SetProperty</a:t>
            </a:r>
            <a:r>
              <a:rPr lang="en-US" dirty="0" smtClean="0"/>
              <a:t> </a:t>
            </a:r>
            <a:r>
              <a:rPr lang="en-US" i="1" dirty="0" smtClean="0"/>
              <a:t>Expression</a:t>
            </a:r>
          </a:p>
          <a:p>
            <a:pPr lvl="2"/>
            <a:r>
              <a:rPr lang="en-US" dirty="0" err="1" smtClean="0"/>
              <a:t>OpenForm</a:t>
            </a:r>
            <a:r>
              <a:rPr lang="en-US" dirty="0" smtClean="0"/>
              <a:t> </a:t>
            </a:r>
            <a:r>
              <a:rPr lang="en-US" i="1" dirty="0" err="1" smtClean="0"/>
              <a:t>WhereCondition</a:t>
            </a:r>
            <a:endParaRPr lang="en-US" i="1" dirty="0" smtClean="0"/>
          </a:p>
          <a:p>
            <a:pPr lvl="2"/>
            <a:r>
              <a:rPr lang="en-US" dirty="0" err="1" smtClean="0"/>
              <a:t>ApplyFilter</a:t>
            </a:r>
            <a:r>
              <a:rPr lang="en-US" dirty="0" smtClean="0"/>
              <a:t> </a:t>
            </a:r>
            <a:r>
              <a:rPr lang="en-US" i="1" dirty="0" err="1" smtClean="0"/>
              <a:t>WhereCondition</a:t>
            </a:r>
            <a:endParaRPr lang="en-US" i="1" dirty="0" smtClean="0"/>
          </a:p>
          <a:p>
            <a:pPr lvl="2"/>
            <a:r>
              <a:rPr lang="en-US" dirty="0" err="1" smtClean="0"/>
              <a:t>RunMacro</a:t>
            </a:r>
            <a:r>
              <a:rPr lang="en-US" dirty="0" smtClean="0"/>
              <a:t> </a:t>
            </a:r>
            <a:r>
              <a:rPr lang="en-US" i="1" dirty="0" err="1" smtClean="0"/>
              <a:t>RepeatExpression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Conditions &amp; Branching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Condition = If</a:t>
            </a:r>
          </a:p>
          <a:p>
            <a:r>
              <a:rPr lang="en-US" dirty="0" smtClean="0"/>
              <a:t>“…” = continue the previous condition</a:t>
            </a:r>
          </a:p>
          <a:p>
            <a:r>
              <a:rPr lang="en-US" dirty="0" smtClean="0"/>
              <a:t>Ther</a:t>
            </a:r>
            <a:r>
              <a:rPr lang="en-US" dirty="0" smtClean="0"/>
              <a:t>e is no “Else” or “</a:t>
            </a:r>
            <a:r>
              <a:rPr lang="en-US" dirty="0" err="1" smtClean="0"/>
              <a:t>ElseIf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Sometimes you can use the </a:t>
            </a:r>
            <a:r>
              <a:rPr lang="en-US" dirty="0" err="1" smtClean="0"/>
              <a:t>StopMacro</a:t>
            </a:r>
            <a:r>
              <a:rPr lang="en-US" dirty="0" smtClean="0"/>
              <a:t> action to help with your logic branching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Logic Reuse &amp; Looping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RunMacro</a:t>
            </a:r>
            <a:r>
              <a:rPr lang="en-US" dirty="0" smtClean="0"/>
              <a:t> can call shared macro logic</a:t>
            </a:r>
          </a:p>
          <a:p>
            <a:r>
              <a:rPr lang="en-US" dirty="0" err="1" smtClean="0"/>
              <a:t>RunMacro</a:t>
            </a:r>
            <a:r>
              <a:rPr lang="en-US" dirty="0" smtClean="0"/>
              <a:t> can be called with a Repeat Expression to create a loop</a:t>
            </a:r>
          </a:p>
          <a:p>
            <a:r>
              <a:rPr lang="en-US" dirty="0" err="1" smtClean="0"/>
              <a:t>RunCode</a:t>
            </a:r>
            <a:r>
              <a:rPr lang="en-US" dirty="0" smtClean="0"/>
              <a:t> can call VBA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Executing a Macro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NavPane</a:t>
            </a:r>
            <a:r>
              <a:rPr lang="en-US" dirty="0" smtClean="0"/>
              <a:t> double-click</a:t>
            </a:r>
          </a:p>
          <a:p>
            <a:r>
              <a:rPr lang="en-US" dirty="0" smtClean="0"/>
              <a:t>Run from Macro Design</a:t>
            </a:r>
          </a:p>
          <a:p>
            <a:r>
              <a:rPr lang="en-US" dirty="0" smtClean="0"/>
              <a:t>Events</a:t>
            </a:r>
          </a:p>
          <a:p>
            <a:pPr lvl="1"/>
            <a:r>
              <a:rPr lang="en-US" dirty="0" smtClean="0"/>
              <a:t>Embedded Macros</a:t>
            </a:r>
          </a:p>
          <a:p>
            <a:pPr lvl="1"/>
            <a:r>
              <a:rPr lang="en-US" dirty="0" smtClean="0"/>
              <a:t>Referenced Macros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Disabled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“safe” actions and </a:t>
            </a:r>
            <a:r>
              <a:rPr lang="en-US" dirty="0" err="1" smtClean="0"/>
              <a:t>RunCommands</a:t>
            </a:r>
            <a:r>
              <a:rPr lang="en-US" dirty="0" smtClean="0"/>
              <a:t> are allowed if the database is not trusted</a:t>
            </a:r>
          </a:p>
          <a:p>
            <a:r>
              <a:rPr lang="en-US" dirty="0" smtClean="0"/>
              <a:t>All actions and </a:t>
            </a:r>
            <a:r>
              <a:rPr lang="en-US" dirty="0" err="1" smtClean="0"/>
              <a:t>RunCommands</a:t>
            </a:r>
            <a:r>
              <a:rPr lang="en-US" dirty="0" smtClean="0"/>
              <a:t> are allowed when a database is trusted</a:t>
            </a:r>
          </a:p>
          <a:p>
            <a:r>
              <a:rPr lang="en-US" dirty="0" smtClean="0"/>
              <a:t>A database can be trusted by “Enabling the Content” or by opening it from a </a:t>
            </a:r>
            <a:r>
              <a:rPr lang="en-US" dirty="0" smtClean="0"/>
              <a:t>Trusted </a:t>
            </a:r>
            <a:r>
              <a:rPr lang="en-US" dirty="0" smtClean="0"/>
              <a:t>Locations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TempVars</a:t>
            </a:r>
            <a:endParaRPr lang="en-US" dirty="0" smtClean="0"/>
          </a:p>
          <a:p>
            <a:pPr lvl="1"/>
            <a:r>
              <a:rPr lang="en-US" dirty="0" smtClean="0"/>
              <a:t>Scoped to the database </a:t>
            </a:r>
          </a:p>
          <a:p>
            <a:pPr lvl="1"/>
            <a:r>
              <a:rPr lang="en-US" dirty="0" smtClean="0"/>
              <a:t>Don’t go away if there is a runtime error or VBA is stopped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 Handling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OnError</a:t>
            </a:r>
            <a:endParaRPr lang="en-US" dirty="0" smtClean="0"/>
          </a:p>
          <a:p>
            <a:pPr lvl="1"/>
            <a:r>
              <a:rPr lang="en-US" dirty="0" smtClean="0"/>
              <a:t>Halt</a:t>
            </a:r>
          </a:p>
          <a:p>
            <a:pPr lvl="1"/>
            <a:r>
              <a:rPr lang="en-US" dirty="0" smtClean="0"/>
              <a:t>Resume Next</a:t>
            </a:r>
          </a:p>
          <a:p>
            <a:pPr lvl="1"/>
            <a:r>
              <a:rPr lang="en-US" dirty="0" err="1" smtClean="0"/>
              <a:t>Goto</a:t>
            </a:r>
            <a:r>
              <a:rPr lang="en-US" dirty="0" smtClean="0"/>
              <a:t> Macro Name</a:t>
            </a:r>
          </a:p>
          <a:p>
            <a:r>
              <a:rPr lang="en-US" dirty="0" err="1" smtClean="0"/>
              <a:t>MacroError</a:t>
            </a:r>
            <a:r>
              <a:rPr lang="en-US" dirty="0" smtClean="0"/>
              <a:t> Object	</a:t>
            </a:r>
          </a:p>
          <a:p>
            <a:pPr lvl="1"/>
            <a:r>
              <a:rPr lang="en-US" dirty="0" smtClean="0"/>
              <a:t>Number</a:t>
            </a:r>
          </a:p>
          <a:p>
            <a:pPr lvl="1"/>
            <a:r>
              <a:rPr lang="en-US" dirty="0" smtClean="0"/>
              <a:t>Description</a:t>
            </a:r>
          </a:p>
          <a:p>
            <a:pPr lvl="1"/>
            <a:r>
              <a:rPr lang="en-US" dirty="0" err="1" smtClean="0"/>
              <a:t>MacroName</a:t>
            </a:r>
            <a:endParaRPr lang="en-US" dirty="0" smtClean="0"/>
          </a:p>
          <a:p>
            <a:pPr lvl="1"/>
            <a:r>
              <a:rPr lang="en-US" dirty="0" err="1" smtClean="0"/>
              <a:t>ActionName</a:t>
            </a:r>
            <a:endParaRPr lang="en-US" dirty="0" smtClean="0"/>
          </a:p>
          <a:p>
            <a:pPr lvl="1"/>
            <a:r>
              <a:rPr lang="en-US" dirty="0" smtClean="0"/>
              <a:t>Arguments</a:t>
            </a:r>
          </a:p>
          <a:p>
            <a:pPr lvl="1"/>
            <a:r>
              <a:rPr lang="en-US" dirty="0" smtClean="0"/>
              <a:t>Condition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SingleStep</a:t>
            </a:r>
            <a:r>
              <a:rPr lang="en-US" dirty="0" smtClean="0"/>
              <a:t> is your friend</a:t>
            </a:r>
          </a:p>
          <a:p>
            <a:r>
              <a:rPr lang="en-US" dirty="0" err="1" smtClean="0"/>
              <a:t>SingleStep</a:t>
            </a:r>
            <a:r>
              <a:rPr lang="en-US" dirty="0" smtClean="0"/>
              <a:t> mode is where we execute one action at a time</a:t>
            </a:r>
          </a:p>
          <a:p>
            <a:pPr lvl="1"/>
            <a:r>
              <a:rPr lang="en-US" dirty="0" smtClean="0"/>
              <a:t>It is like F8 in VBA</a:t>
            </a:r>
          </a:p>
          <a:p>
            <a:r>
              <a:rPr lang="en-US" dirty="0" smtClean="0"/>
              <a:t>You can start a macro by turning on </a:t>
            </a:r>
            <a:r>
              <a:rPr lang="en-US" dirty="0" err="1" smtClean="0"/>
              <a:t>SingleStep</a:t>
            </a:r>
            <a:r>
              <a:rPr lang="en-US" dirty="0" smtClean="0"/>
              <a:t> mode and then running the macro</a:t>
            </a:r>
          </a:p>
          <a:p>
            <a:r>
              <a:rPr lang="en-US" dirty="0" smtClean="0"/>
              <a:t>You can jump into </a:t>
            </a:r>
            <a:r>
              <a:rPr lang="en-US" dirty="0" err="1" smtClean="0"/>
              <a:t>SingleStep</a:t>
            </a:r>
            <a:r>
              <a:rPr lang="en-US" dirty="0" smtClean="0"/>
              <a:t> mode in the middle of your macro by using the </a:t>
            </a:r>
            <a:r>
              <a:rPr lang="en-US" dirty="0" err="1" smtClean="0"/>
              <a:t>SingleStep</a:t>
            </a:r>
            <a:r>
              <a:rPr lang="en-US" dirty="0" smtClean="0"/>
              <a:t> action</a:t>
            </a:r>
          </a:p>
          <a:p>
            <a:pPr lvl="1"/>
            <a:r>
              <a:rPr lang="en-US" dirty="0" smtClean="0"/>
              <a:t>This is almost like setting a breakpoint in VBA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Macros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Wizards generate embedded macros</a:t>
            </a:r>
          </a:p>
          <a:p>
            <a:r>
              <a:rPr lang="en-US" dirty="0" smtClean="0"/>
              <a:t>Copy/Paste of template controls</a:t>
            </a:r>
          </a:p>
          <a:p>
            <a:pPr lvl="1"/>
            <a:r>
              <a:rPr lang="en-US" dirty="0" smtClean="0"/>
              <a:t>Parameters can be tweaked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Gotchas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Macro Context</a:t>
            </a:r>
          </a:p>
          <a:p>
            <a:pPr lvl="1"/>
            <a:r>
              <a:rPr lang="en-US" dirty="0" smtClean="0"/>
              <a:t>Macros in a </a:t>
            </a:r>
            <a:r>
              <a:rPr lang="en-US" dirty="0" err="1" smtClean="0"/>
              <a:t>subform</a:t>
            </a:r>
            <a:r>
              <a:rPr lang="en-US" dirty="0" smtClean="0"/>
              <a:t> can’t easily run actions that affect the </a:t>
            </a:r>
            <a:r>
              <a:rPr lang="en-US" dirty="0" smtClean="0"/>
              <a:t>parent</a:t>
            </a:r>
          </a:p>
          <a:p>
            <a:r>
              <a:rPr lang="en-US" dirty="0" smtClean="0"/>
              <a:t>Over use of “=“</a:t>
            </a:r>
          </a:p>
          <a:p>
            <a:pPr lvl="1"/>
            <a:r>
              <a:rPr lang="en-US" dirty="0" smtClean="0"/>
              <a:t>Sometimes the “=“ is not necessary</a:t>
            </a:r>
          </a:p>
          <a:p>
            <a:r>
              <a:rPr lang="en-US" dirty="0" smtClean="0"/>
              <a:t>Under use of “=“</a:t>
            </a:r>
          </a:p>
          <a:p>
            <a:pPr lvl="1"/>
            <a:r>
              <a:rPr lang="en-US" dirty="0" smtClean="0"/>
              <a:t>Sometimes you need the extra “=“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Macro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Macros &amp; Embedded Basic were introduced together in Access 1.0</a:t>
            </a:r>
          </a:p>
          <a:p>
            <a:r>
              <a:rPr lang="en-US" dirty="0" smtClean="0"/>
              <a:t>Macros were designed for people that need more structured hand-holding</a:t>
            </a:r>
          </a:p>
          <a:p>
            <a:pPr lvl="1"/>
            <a:r>
              <a:rPr lang="en-US" dirty="0" smtClean="0"/>
              <a:t>Afraid to type free-form code</a:t>
            </a:r>
          </a:p>
          <a:p>
            <a:pPr lvl="1"/>
            <a:r>
              <a:rPr lang="en-US" dirty="0" smtClean="0"/>
              <a:t>Didn’t want to learn syntax</a:t>
            </a:r>
          </a:p>
          <a:p>
            <a:r>
              <a:rPr lang="en-US" dirty="0" smtClean="0"/>
              <a:t>Very little attention was given to </a:t>
            </a:r>
            <a:r>
              <a:rPr lang="en-US" dirty="0" smtClean="0"/>
              <a:t>macros, </a:t>
            </a:r>
            <a:r>
              <a:rPr lang="en-US" dirty="0" smtClean="0"/>
              <a:t>so </a:t>
            </a:r>
            <a:r>
              <a:rPr lang="en-US" dirty="0" smtClean="0"/>
              <a:t>they</a:t>
            </a:r>
            <a:r>
              <a:rPr lang="en-US" dirty="0" smtClean="0"/>
              <a:t> </a:t>
            </a:r>
            <a:r>
              <a:rPr lang="en-US" dirty="0" smtClean="0"/>
              <a:t>got a bad reputation for being too limiting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Macro Designer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Just a few minor improvements</a:t>
            </a:r>
          </a:p>
          <a:p>
            <a:pPr lvl="1"/>
            <a:r>
              <a:rPr lang="en-US" dirty="0" smtClean="0"/>
              <a:t>Arguments column</a:t>
            </a:r>
          </a:p>
          <a:p>
            <a:pPr lvl="1"/>
            <a:r>
              <a:rPr lang="en-US" dirty="0" smtClean="0"/>
              <a:t>Show All Actions (hides the majority of the actions that are rarely needed)</a:t>
            </a:r>
          </a:p>
          <a:p>
            <a:pPr lvl="1"/>
            <a:r>
              <a:rPr lang="en-US" dirty="0" smtClean="0"/>
              <a:t>Help (F1) </a:t>
            </a:r>
            <a:r>
              <a:rPr lang="en-US" dirty="0" smtClean="0"/>
              <a:t>works </a:t>
            </a:r>
            <a:r>
              <a:rPr lang="en-US" dirty="0" smtClean="0"/>
              <a:t>for many </a:t>
            </a:r>
            <a:r>
              <a:rPr lang="en-US" dirty="0" err="1" smtClean="0"/>
              <a:t>RunCommands</a:t>
            </a:r>
            <a:endParaRPr lang="en-US" dirty="0" smtClean="0"/>
          </a:p>
          <a:p>
            <a:pPr lvl="1"/>
            <a:r>
              <a:rPr lang="en-US" dirty="0" smtClean="0"/>
              <a:t>Changed the resizing so that there is more room for setting the Action Arguments</a:t>
            </a:r>
          </a:p>
          <a:p>
            <a:r>
              <a:rPr lang="en-US" dirty="0" smtClean="0"/>
              <a:t>We are saving a significant designer rewrite for a future release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Question?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Macros work well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you just need to call an action that is built into the Access platform</a:t>
            </a:r>
          </a:p>
          <a:p>
            <a:r>
              <a:rPr lang="en-US" dirty="0" smtClean="0"/>
              <a:t>Macros can clean out </a:t>
            </a:r>
            <a:r>
              <a:rPr lang="en-US" dirty="0" smtClean="0"/>
              <a:t>a ton of VBA (often 50% or more) that is doing really simply </a:t>
            </a:r>
            <a:r>
              <a:rPr lang="en-US" dirty="0" smtClean="0"/>
              <a:t>actions that </a:t>
            </a:r>
            <a:r>
              <a:rPr lang="en-US" dirty="0" smtClean="0"/>
              <a:t>rarely need to be “fixed”</a:t>
            </a:r>
          </a:p>
          <a:p>
            <a:r>
              <a:rPr lang="en-US" dirty="0" smtClean="0"/>
              <a:t>Simple databases can work from anywhere (no need for </a:t>
            </a:r>
            <a:r>
              <a:rPr lang="en-US" dirty="0" smtClean="0"/>
              <a:t>a trusted </a:t>
            </a:r>
            <a:r>
              <a:rPr lang="en-US" dirty="0" smtClean="0"/>
              <a:t>location)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Common </a:t>
            </a:r>
            <a:r>
              <a:rPr lang="en-US" dirty="0" smtClean="0"/>
              <a:t>Pre-2007,</a:t>
            </a:r>
            <a:br>
              <a:rPr lang="en-US" dirty="0" smtClean="0"/>
            </a:br>
            <a:r>
              <a:rPr lang="en-US" dirty="0" smtClean="0"/>
              <a:t>Macro </a:t>
            </a:r>
            <a:r>
              <a:rPr lang="en-US" dirty="0" smtClean="0"/>
              <a:t>Scenario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AutoExec</a:t>
            </a:r>
            <a:endParaRPr lang="en-US" dirty="0" smtClean="0"/>
          </a:p>
          <a:p>
            <a:r>
              <a:rPr lang="en-US" dirty="0" smtClean="0"/>
              <a:t>Batch Processing</a:t>
            </a:r>
          </a:p>
          <a:p>
            <a:pPr lvl="1"/>
            <a:r>
              <a:rPr lang="en-US" dirty="0" smtClean="0"/>
              <a:t>List of action queries &amp; import/export commands</a:t>
            </a:r>
          </a:p>
          <a:p>
            <a:r>
              <a:rPr lang="en-US" dirty="0" err="1" smtClean="0"/>
              <a:t>AutoKeys</a:t>
            </a:r>
            <a:endParaRPr lang="en-US" dirty="0" smtClean="0"/>
          </a:p>
          <a:p>
            <a:r>
              <a:rPr lang="en-US" dirty="0" smtClean="0"/>
              <a:t>Creating Menus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Access 2007 </a:t>
            </a:r>
            <a:r>
              <a:rPr lang="en-US" dirty="0" smtClean="0"/>
              <a:t>Template, </a:t>
            </a:r>
            <a:br>
              <a:rPr lang="en-US" dirty="0" smtClean="0"/>
            </a:br>
            <a:r>
              <a:rPr lang="en-US" dirty="0" smtClean="0"/>
              <a:t>Macro  </a:t>
            </a:r>
            <a:r>
              <a:rPr lang="en-US" dirty="0" smtClean="0"/>
              <a:t>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Everywhere</a:t>
            </a:r>
          </a:p>
          <a:p>
            <a:pPr lvl="1"/>
            <a:r>
              <a:rPr lang="en-US" dirty="0" smtClean="0"/>
              <a:t>Navigating to forms &amp; reports</a:t>
            </a:r>
          </a:p>
          <a:p>
            <a:pPr lvl="1"/>
            <a:r>
              <a:rPr lang="en-US" dirty="0" smtClean="0"/>
              <a:t>Canceling the Open, Close, Update, Insert, Delete or Print events</a:t>
            </a:r>
          </a:p>
          <a:p>
            <a:pPr lvl="1"/>
            <a:r>
              <a:rPr lang="en-US" dirty="0" smtClean="0"/>
              <a:t>Closing objects</a:t>
            </a:r>
          </a:p>
          <a:p>
            <a:pPr lvl="1"/>
            <a:r>
              <a:rPr lang="en-US" dirty="0" smtClean="0"/>
              <a:t>Filtering records</a:t>
            </a:r>
          </a:p>
          <a:p>
            <a:pPr lvl="1"/>
            <a:r>
              <a:rPr lang="en-US" dirty="0" smtClean="0"/>
              <a:t>Searching for records</a:t>
            </a:r>
          </a:p>
          <a:p>
            <a:pPr lvl="1"/>
            <a:r>
              <a:rPr lang="en-US" dirty="0" smtClean="0"/>
              <a:t>Refreshing &amp; </a:t>
            </a:r>
            <a:r>
              <a:rPr lang="en-US" dirty="0" err="1" smtClean="0"/>
              <a:t>Requerying</a:t>
            </a:r>
            <a:r>
              <a:rPr lang="en-US" dirty="0" smtClean="0"/>
              <a:t> data</a:t>
            </a:r>
          </a:p>
          <a:p>
            <a:pPr lvl="1"/>
            <a:r>
              <a:rPr lang="en-US" dirty="0" smtClean="0"/>
              <a:t>Saving &amp; canceling data changes</a:t>
            </a:r>
          </a:p>
          <a:p>
            <a:pPr lvl="1"/>
            <a:r>
              <a:rPr lang="en-US" dirty="0" smtClean="0"/>
              <a:t>Deleting records</a:t>
            </a:r>
          </a:p>
          <a:p>
            <a:pPr lvl="1"/>
            <a:r>
              <a:rPr lang="en-US" dirty="0" smtClean="0"/>
              <a:t>Defaulting data</a:t>
            </a:r>
          </a:p>
          <a:p>
            <a:pPr lvl="2"/>
            <a:r>
              <a:rPr lang="en-US" dirty="0" smtClean="0"/>
              <a:t>List item edit scenario</a:t>
            </a:r>
          </a:p>
          <a:p>
            <a:pPr lvl="1"/>
            <a:r>
              <a:rPr lang="en-US" dirty="0" smtClean="0"/>
              <a:t>Tracking the current user</a:t>
            </a:r>
            <a:endParaRPr lang="en-US" dirty="0"/>
          </a:p>
          <a:p>
            <a:pPr lvl="1"/>
            <a:r>
              <a:rPr lang="en-US" dirty="0" smtClean="0"/>
              <a:t>Create email message</a:t>
            </a:r>
          </a:p>
          <a:p>
            <a:pPr lvl="1"/>
            <a:r>
              <a:rPr lang="en-US" dirty="0" smtClean="0"/>
              <a:t>Import &amp; export Outlook Contacts</a:t>
            </a:r>
          </a:p>
          <a:p>
            <a:pPr lvl="1"/>
            <a:r>
              <a:rPr lang="en-US" dirty="0" smtClean="0"/>
              <a:t>Trigger a mail merge</a:t>
            </a:r>
          </a:p>
          <a:p>
            <a:pPr lvl="1"/>
            <a:r>
              <a:rPr lang="en-US" dirty="0" smtClean="0"/>
              <a:t>Cascading updates (update one field updates others)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Marketing </a:t>
            </a:r>
            <a:r>
              <a:rPr lang="en-US" smtClean="0"/>
              <a:t>Projects Template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Safe Macros work in Disabled Mode</a:t>
            </a:r>
          </a:p>
          <a:p>
            <a:r>
              <a:rPr lang="en-US" dirty="0" smtClean="0"/>
              <a:t>Error Handling</a:t>
            </a:r>
          </a:p>
          <a:p>
            <a:r>
              <a:rPr lang="en-US" dirty="0" smtClean="0"/>
              <a:t>Variables</a:t>
            </a:r>
          </a:p>
          <a:p>
            <a:r>
              <a:rPr lang="en-US" dirty="0" smtClean="0"/>
              <a:t>Embedded Macros</a:t>
            </a:r>
          </a:p>
          <a:p>
            <a:r>
              <a:rPr lang="en-US" dirty="0" smtClean="0"/>
              <a:t>More Macro Actions</a:t>
            </a:r>
          </a:p>
          <a:p>
            <a:r>
              <a:rPr lang="en-US" dirty="0" smtClean="0"/>
              <a:t>Arguments Column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Macro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List of Actions</a:t>
            </a:r>
          </a:p>
          <a:p>
            <a:pPr lvl="1"/>
            <a:r>
              <a:rPr lang="en-US" dirty="0" smtClean="0"/>
              <a:t>Arguments</a:t>
            </a:r>
          </a:p>
          <a:p>
            <a:r>
              <a:rPr lang="en-US" dirty="0" smtClean="0"/>
              <a:t>Conditions</a:t>
            </a:r>
          </a:p>
          <a:p>
            <a:pPr lvl="1"/>
            <a:r>
              <a:rPr lang="en-US" dirty="0" smtClean="0"/>
              <a:t>Special “…” condition</a:t>
            </a:r>
          </a:p>
          <a:p>
            <a:r>
              <a:rPr lang="en-US" dirty="0" smtClean="0"/>
              <a:t>Named “sub-macros” (Macro Group vs. Macro)</a:t>
            </a:r>
          </a:p>
          <a:p>
            <a:r>
              <a:rPr lang="en-US" dirty="0" smtClean="0"/>
              <a:t>Comments, formatting &amp; blank lines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Safe vs. anything </a:t>
            </a:r>
            <a:r>
              <a:rPr lang="en-US" dirty="0" smtClean="0"/>
              <a:t>else</a:t>
            </a:r>
          </a:p>
          <a:p>
            <a:pPr lvl="1"/>
            <a:r>
              <a:rPr lang="en-US" dirty="0" smtClean="0"/>
              <a:t>Only safe actions are listed by default</a:t>
            </a:r>
          </a:p>
          <a:p>
            <a:pPr lvl="1"/>
            <a:r>
              <a:rPr lang="en-US" dirty="0" smtClean="0"/>
              <a:t>Use Show All Actions to list all of the action </a:t>
            </a:r>
            <a:endParaRPr lang="en-US" dirty="0" smtClean="0"/>
          </a:p>
          <a:p>
            <a:r>
              <a:rPr lang="en-US" dirty="0" smtClean="0"/>
              <a:t>New &amp; Enhanced Actions	</a:t>
            </a:r>
          </a:p>
          <a:p>
            <a:pPr lvl="1"/>
            <a:r>
              <a:rPr lang="en-US" dirty="0" err="1" smtClean="0"/>
              <a:t>SearchForRecord</a:t>
            </a:r>
            <a:endParaRPr lang="en-US" dirty="0" smtClean="0"/>
          </a:p>
          <a:p>
            <a:pPr lvl="1"/>
            <a:r>
              <a:rPr lang="en-US" dirty="0" err="1" smtClean="0"/>
              <a:t>ApplyFilter</a:t>
            </a:r>
            <a:r>
              <a:rPr lang="en-US" dirty="0" smtClean="0"/>
              <a:t> to a </a:t>
            </a:r>
            <a:r>
              <a:rPr lang="en-US" dirty="0" err="1" smtClean="0"/>
              <a:t>subform</a:t>
            </a:r>
            <a:endParaRPr lang="en-US" dirty="0"/>
          </a:p>
          <a:p>
            <a:pPr lvl="1"/>
            <a:r>
              <a:rPr lang="en-US" dirty="0" err="1" smtClean="0"/>
              <a:t>RunCommands</a:t>
            </a:r>
            <a:r>
              <a:rPr lang="en-US" dirty="0" smtClean="0"/>
              <a:t>	</a:t>
            </a:r>
          </a:p>
          <a:p>
            <a:pPr lvl="2"/>
            <a:r>
              <a:rPr lang="en-US" dirty="0" err="1" smtClean="0"/>
              <a:t>SaveAsOutlookContact</a:t>
            </a:r>
            <a:endParaRPr lang="en-US" dirty="0" smtClean="0"/>
          </a:p>
          <a:p>
            <a:pPr lvl="2"/>
            <a:r>
              <a:rPr lang="en-US" dirty="0" err="1" smtClean="0"/>
              <a:t>AddFromOutlook</a:t>
            </a:r>
            <a:endParaRPr lang="en-US" dirty="0" smtClean="0"/>
          </a:p>
          <a:p>
            <a:pPr lvl="1"/>
            <a:r>
              <a:rPr lang="en-US" dirty="0" smtClean="0"/>
              <a:t>Export/Output to/Send Object as PDF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264</TotalTime>
  <Words>660</Words>
  <Application>Microsoft Office PowerPoint</Application>
  <PresentationFormat>On-screen Show (4:3)</PresentationFormat>
  <Paragraphs>135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Foundry</vt:lpstr>
      <vt:lpstr>Access 2007 Macros</vt:lpstr>
      <vt:lpstr>Macro History</vt:lpstr>
      <vt:lpstr>When Macros work well</vt:lpstr>
      <vt:lpstr>Common Pre-2007, Macro Scenario</vt:lpstr>
      <vt:lpstr>Access 2007 Template,  Macro  Scenarios</vt:lpstr>
      <vt:lpstr>Demo</vt:lpstr>
      <vt:lpstr>New Features</vt:lpstr>
      <vt:lpstr>Macro Basics</vt:lpstr>
      <vt:lpstr>Actions</vt:lpstr>
      <vt:lpstr>Arguments</vt:lpstr>
      <vt:lpstr>Conditions &amp; Branching</vt:lpstr>
      <vt:lpstr>Logic Reuse &amp; Looping</vt:lpstr>
      <vt:lpstr>Executing a Macro</vt:lpstr>
      <vt:lpstr>Disabled Mode</vt:lpstr>
      <vt:lpstr>Variables</vt:lpstr>
      <vt:lpstr>Error Handling</vt:lpstr>
      <vt:lpstr>Debugging</vt:lpstr>
      <vt:lpstr>Adding Macros</vt:lpstr>
      <vt:lpstr>Gotchas</vt:lpstr>
      <vt:lpstr>Macro Designer</vt:lpstr>
      <vt:lpstr> Question?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 2007 Macros</dc:title>
  <dc:creator>Tim Getsch</dc:creator>
  <cp:lastModifiedBy>Tim Getsch</cp:lastModifiedBy>
  <cp:revision>26</cp:revision>
  <dcterms:created xsi:type="dcterms:W3CDTF">2007-09-10T22:01:02Z</dcterms:created>
  <dcterms:modified xsi:type="dcterms:W3CDTF">2007-09-12T04:10:36Z</dcterms:modified>
</cp:coreProperties>
</file>