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3" r:id="rId6"/>
    <p:sldId id="264" r:id="rId7"/>
    <p:sldId id="262" r:id="rId8"/>
    <p:sldId id="265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CCFF99"/>
    <a:srgbClr val="CCFFCC"/>
    <a:srgbClr val="99FF99"/>
    <a:srgbClr val="66FF99"/>
    <a:srgbClr val="00FF99"/>
    <a:srgbClr val="66FF33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5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726D990-6CA4-4560-8E95-FE694003B6F0}" type="datetimeFigureOut">
              <a:rPr lang="en-US"/>
              <a:pPr>
                <a:defRPr/>
              </a:pPr>
              <a:t>9/16/2008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FC223F6-1114-4D54-9631-F05E44CD77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AD06AD-DFBA-42EE-BEE0-595CAFE4D3C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4113" y="688975"/>
            <a:ext cx="4554537" cy="34178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27100" y="4343400"/>
            <a:ext cx="5003800" cy="40989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NETA-SpeakersBureauTitleB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NETA-SpeakersBureauTitleB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95400" y="1935163"/>
            <a:ext cx="77724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5088" y="2895600"/>
            <a:ext cx="7732712" cy="1752600"/>
          </a:xfrm>
        </p:spPr>
        <p:txBody>
          <a:bodyPr/>
          <a:lstStyle>
            <a:lvl1pPr marL="0" indent="0">
              <a:buFont typeface="Arial" charset="0"/>
              <a:buNone/>
              <a:defRPr sz="2400" b="0">
                <a:solidFill>
                  <a:srgbClr val="CCFF99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6916A-0222-4E4A-B8B6-7C8E1F37C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BEB2-0AE0-41E9-A361-A011BA9D6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152400"/>
            <a:ext cx="20574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60198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67F1B-0A5E-4EFD-866E-4472411C6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219200"/>
            <a:ext cx="4267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267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C25B7-737E-4A67-93E3-3140C59A8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5642C-5542-4768-AA82-2CE26FCB1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749B8-A445-4558-AB5B-28D4CE168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08C47-D31A-4965-9859-9E0102F73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F30ED-C775-4B0F-A3EC-F1963E774F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D06E-4A19-4433-8D81-EAD78DD2FB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25B38-E463-4DCE-AD08-B15D29D25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B80DF-C4BD-462B-875C-C70E8CB6D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ETA-SpeakersBureauB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lob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04800" y="152400"/>
            <a:ext cx="17526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DD1AE7A-7669-4A4E-A44B-E311438BD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9" descr="INETA-SpeakersBureauB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lobe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304800" y="152400"/>
            <a:ext cx="17526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2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FF99"/>
        </a:buClr>
        <a:buFont typeface="Arial" charset="0"/>
        <a:buChar char="●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CCFF"/>
        </a:buClr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CCFF"/>
        </a:buClr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CCFF"/>
        </a:buClr>
        <a:buFont typeface="Arial" charset="0"/>
        <a:buChar char="●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Impact" pitchFamily="34" charset="0"/>
              </a:rPr>
              <a:t>INETA</a:t>
            </a:r>
            <a:br>
              <a:rPr lang="en-US" sz="4000" smtClean="0">
                <a:latin typeface="Impact" pitchFamily="34" charset="0"/>
              </a:rPr>
            </a:br>
            <a:r>
              <a:rPr lang="en-US" sz="4000" smtClean="0">
                <a:latin typeface="Impact" pitchFamily="34" charset="0"/>
              </a:rPr>
              <a:t>The Face of .NET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World-wide association of .NET User Groups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860+ groups world-wide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Over 810,000 developers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Started and run by .NET User Group leaders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Sponsors and supports both .NET and other professional user groups all around the world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Sponsors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Microsoft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Verio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New sponsors welcome!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North America (NorAm) INETA Speaker Bureau consists of  72 world-renowned speakers</a:t>
            </a:r>
            <a:endParaRPr lang="en-US" sz="2400" smtClean="0">
              <a:latin typeface="Wingdings" pitchFamily="2" charset="2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smtClean="0">
                <a:solidFill>
                  <a:srgbClr val="FFCC00"/>
                </a:solidFill>
              </a:rPr>
              <a:t>www.ineta.org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609600"/>
          </a:xfrm>
        </p:spPr>
        <p:txBody>
          <a:bodyPr/>
          <a:lstStyle/>
          <a:p>
            <a:r>
              <a:rPr lang="en-US" sz="4000" smtClean="0"/>
              <a:t>Working with Objects Under SCC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r>
              <a:rPr lang="en-US" b="0" smtClean="0"/>
              <a:t>Get Latest Version</a:t>
            </a:r>
          </a:p>
          <a:p>
            <a:r>
              <a:rPr lang="en-US" b="0" smtClean="0"/>
              <a:t>Check Out</a:t>
            </a:r>
          </a:p>
          <a:p>
            <a:r>
              <a:rPr lang="en-US" b="0" smtClean="0"/>
              <a:t>Check In</a:t>
            </a:r>
          </a:p>
          <a:p>
            <a:r>
              <a:rPr lang="en-US" b="0" smtClean="0"/>
              <a:t>Undo Check Out</a:t>
            </a:r>
          </a:p>
          <a:p>
            <a:r>
              <a:rPr lang="en-US" b="0" smtClean="0"/>
              <a:t>History</a:t>
            </a:r>
          </a:p>
          <a:p>
            <a:r>
              <a:rPr lang="en-US" b="0" smtClean="0"/>
              <a:t>Differences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609600"/>
          </a:xfrm>
        </p:spPr>
        <p:txBody>
          <a:bodyPr/>
          <a:lstStyle/>
          <a:p>
            <a:r>
              <a:rPr lang="en-US" sz="4000" dirty="0" smtClean="0"/>
              <a:t>The Process of Using SCC</a:t>
            </a:r>
            <a:endParaRPr lang="en-US" sz="40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r>
              <a:rPr lang="en-US" b="0" dirty="0" smtClean="0"/>
              <a:t>Create or open an Access database</a:t>
            </a:r>
          </a:p>
          <a:p>
            <a:r>
              <a:rPr lang="en-US" b="0" dirty="0" smtClean="0"/>
              <a:t>Add database to source code control</a:t>
            </a:r>
          </a:p>
          <a:p>
            <a:r>
              <a:rPr lang="en-US" b="0" dirty="0" smtClean="0"/>
              <a:t>Create objects and add them to SCC</a:t>
            </a:r>
          </a:p>
          <a:p>
            <a:r>
              <a:rPr lang="en-US" b="0" dirty="0" smtClean="0"/>
              <a:t>Check-out and modify objects</a:t>
            </a:r>
          </a:p>
          <a:p>
            <a:r>
              <a:rPr lang="en-US" b="0" dirty="0" smtClean="0"/>
              <a:t>Check-in the modified objects</a:t>
            </a:r>
            <a:endParaRPr lang="en-US" b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229600" cy="685800"/>
          </a:xfrm>
        </p:spPr>
        <p:txBody>
          <a:bodyPr/>
          <a:lstStyle/>
          <a:p>
            <a:r>
              <a:rPr lang="en-US" dirty="0"/>
              <a:t>Team Explorer</a:t>
            </a:r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5549900" cy="5334000"/>
          </a:xfrm>
        </p:spPr>
        <p:txBody>
          <a:bodyPr/>
          <a:lstStyle/>
          <a:p>
            <a:r>
              <a:rPr lang="en-US" sz="2000" dirty="0"/>
              <a:t>A plug-in to Visual Studio </a:t>
            </a:r>
            <a:r>
              <a:rPr lang="en-US" sz="2000" dirty="0" smtClean="0"/>
              <a:t>2008</a:t>
            </a:r>
            <a:endParaRPr lang="en-US" sz="2000" dirty="0"/>
          </a:p>
          <a:p>
            <a:pPr lvl="1"/>
            <a:r>
              <a:rPr lang="en-US" sz="1900" dirty="0"/>
              <a:t>Plugs-in to an existing installation</a:t>
            </a:r>
          </a:p>
          <a:p>
            <a:pPr lvl="1"/>
            <a:r>
              <a:rPr lang="en-US" sz="1900" dirty="0"/>
              <a:t>Available as a standalone client</a:t>
            </a:r>
          </a:p>
          <a:p>
            <a:r>
              <a:rPr lang="en-US" sz="2000" dirty="0"/>
              <a:t>Create and manage team projects</a:t>
            </a:r>
          </a:p>
          <a:p>
            <a:pPr lvl="1"/>
            <a:r>
              <a:rPr lang="en-US" sz="1900" dirty="0"/>
              <a:t>Create, configure, and manage projects</a:t>
            </a:r>
          </a:p>
          <a:p>
            <a:pPr lvl="1"/>
            <a:r>
              <a:rPr lang="en-US" sz="1900" dirty="0"/>
              <a:t>Add existing team projects</a:t>
            </a:r>
          </a:p>
          <a:p>
            <a:pPr lvl="1"/>
            <a:r>
              <a:rPr lang="en-US" sz="1900" dirty="0"/>
              <a:t>Create, query, and manage work items</a:t>
            </a:r>
          </a:p>
          <a:p>
            <a:pPr lvl="1"/>
            <a:r>
              <a:rPr lang="en-US" sz="1900" dirty="0"/>
              <a:t>Launch Microsoft Excel or Project</a:t>
            </a:r>
          </a:p>
          <a:p>
            <a:pPr lvl="1"/>
            <a:r>
              <a:rPr lang="en-US" sz="1900" dirty="0"/>
              <a:t>Create and manage document libraries</a:t>
            </a:r>
          </a:p>
          <a:p>
            <a:pPr lvl="1"/>
            <a:r>
              <a:rPr lang="en-US" sz="1900" dirty="0"/>
              <a:t>Open, edit, and upload documents</a:t>
            </a:r>
          </a:p>
          <a:p>
            <a:pPr lvl="1"/>
            <a:r>
              <a:rPr lang="en-US" sz="1900" dirty="0"/>
              <a:t>Run reports</a:t>
            </a:r>
          </a:p>
          <a:p>
            <a:pPr lvl="1"/>
            <a:r>
              <a:rPr lang="en-US" sz="1900" dirty="0"/>
              <a:t>Launch the project portal Website</a:t>
            </a:r>
          </a:p>
          <a:p>
            <a:pPr lvl="1"/>
            <a:r>
              <a:rPr lang="en-US" sz="1900" dirty="0"/>
              <a:t>Launch the reports </a:t>
            </a:r>
            <a:r>
              <a:rPr lang="en-US" sz="1900" dirty="0" smtClean="0"/>
              <a:t>Website</a:t>
            </a:r>
            <a:endParaRPr lang="en-US" sz="1900" dirty="0"/>
          </a:p>
        </p:txBody>
      </p:sp>
      <p:pic>
        <p:nvPicPr>
          <p:cNvPr id="6993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6450" y="1371600"/>
            <a:ext cx="30067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848600" cy="609600"/>
          </a:xfrm>
        </p:spPr>
        <p:txBody>
          <a:bodyPr/>
          <a:lstStyle/>
          <a:p>
            <a:r>
              <a:rPr lang="en-US" smtClean="0"/>
              <a:t>Richard Hundhausen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2590800"/>
          </a:xfrm>
        </p:spPr>
        <p:txBody>
          <a:bodyPr/>
          <a:lstStyle/>
          <a:p>
            <a:r>
              <a:rPr lang="en-US" sz="2400" smtClean="0"/>
              <a:t>Author of software development books</a:t>
            </a:r>
          </a:p>
          <a:p>
            <a:r>
              <a:rPr lang="en-US" sz="2400" smtClean="0"/>
              <a:t>Microsoft Regional Director </a:t>
            </a:r>
          </a:p>
          <a:p>
            <a:r>
              <a:rPr lang="en-US" sz="2400" smtClean="0"/>
              <a:t>Microsoft MVP (VSTS)</a:t>
            </a:r>
          </a:p>
          <a:p>
            <a:r>
              <a:rPr lang="en-US" sz="2400" smtClean="0"/>
              <a:t>MCT, MCSD, MCDBA</a:t>
            </a:r>
          </a:p>
          <a:p>
            <a:r>
              <a:rPr lang="en-US" sz="2400" u="sng" smtClean="0"/>
              <a:t>richard@accentient.com</a:t>
            </a:r>
          </a:p>
        </p:txBody>
      </p:sp>
      <p:pic>
        <p:nvPicPr>
          <p:cNvPr id="5124" name="Picture 5" descr="Boo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702050"/>
            <a:ext cx="86868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98438"/>
            <a:ext cx="8686800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609600"/>
          </a:xfrm>
        </p:spPr>
        <p:txBody>
          <a:bodyPr/>
          <a:lstStyle/>
          <a:p>
            <a:r>
              <a:rPr lang="en-US" sz="4000" smtClean="0"/>
              <a:t>Why Care About Source Control?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5334000"/>
          </a:xfrm>
        </p:spPr>
        <p:txBody>
          <a:bodyPr/>
          <a:lstStyle/>
          <a:p>
            <a:r>
              <a:rPr lang="en-US" sz="2400" b="0" smtClean="0"/>
              <a:t>Tracks changes users make to objects</a:t>
            </a:r>
          </a:p>
          <a:p>
            <a:r>
              <a:rPr lang="en-US" sz="2400" b="0" smtClean="0"/>
              <a:t>Track differences between two versions of an object</a:t>
            </a:r>
          </a:p>
          <a:p>
            <a:r>
              <a:rPr lang="en-US" sz="2400" b="0" smtClean="0"/>
              <a:t>Prevents accidental deletion of objects</a:t>
            </a:r>
          </a:p>
          <a:p>
            <a:r>
              <a:rPr lang="en-US" sz="2400" b="0" smtClean="0"/>
              <a:t>Can specify comments and work items @ check-in</a:t>
            </a:r>
          </a:p>
          <a:p>
            <a:r>
              <a:rPr lang="en-US" sz="2400" b="0" smtClean="0"/>
              <a:t>Enables users to share objects across projects</a:t>
            </a:r>
          </a:p>
          <a:p>
            <a:r>
              <a:rPr lang="en-US" sz="2400" b="0" smtClean="0"/>
              <a:t>Makes older versions of objects readily available for software updates and other purposes</a:t>
            </a:r>
          </a:p>
          <a:p>
            <a:r>
              <a:rPr lang="en-US" sz="2400" b="0" smtClean="0"/>
              <a:t>Tracks date and time of changes to all objects in the database</a:t>
            </a:r>
          </a:p>
          <a:p>
            <a:r>
              <a:rPr lang="en-US" sz="2400" b="0" smtClean="0"/>
              <a:t>Controls access to files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609600"/>
          </a:xfrm>
        </p:spPr>
        <p:txBody>
          <a:bodyPr/>
          <a:lstStyle/>
          <a:p>
            <a:r>
              <a:rPr lang="en-US" sz="4000" smtClean="0"/>
              <a:t>Steps to Configure Access 2007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r>
              <a:rPr lang="en-US" sz="2800" b="0" smtClean="0"/>
              <a:t>Install Team Foundation Server 2008</a:t>
            </a:r>
          </a:p>
          <a:p>
            <a:r>
              <a:rPr lang="en-US" sz="2800" b="0" smtClean="0"/>
              <a:t>Give Access developer(s) access to TFS</a:t>
            </a:r>
          </a:p>
          <a:p>
            <a:r>
              <a:rPr lang="en-US" sz="2800" b="0" smtClean="0"/>
              <a:t>Install the TFS MSSCCI Provider</a:t>
            </a:r>
          </a:p>
          <a:p>
            <a:r>
              <a:rPr lang="en-US" sz="2800" b="0" smtClean="0"/>
              <a:t>Install the Access Developer Extensions</a:t>
            </a:r>
          </a:p>
          <a:p>
            <a:r>
              <a:rPr lang="en-US" sz="2800" b="0" smtClean="0"/>
              <a:t>Follow the guidance:</a:t>
            </a:r>
          </a:p>
          <a:p>
            <a:pPr lvl="1"/>
            <a:r>
              <a:rPr lang="en-US" sz="2400" b="0" u="sng" smtClean="0"/>
              <a:t>http://tinyurl.com/67jvku</a:t>
            </a:r>
          </a:p>
          <a:p>
            <a:pPr>
              <a:buFont typeface="Arial" charset="0"/>
              <a:buNone/>
            </a:pPr>
            <a:endParaRPr lang="en-US" sz="2800" b="0" smtClean="0"/>
          </a:p>
          <a:p>
            <a:endParaRPr lang="en-US" sz="2800" b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848600" cy="609600"/>
          </a:xfrm>
        </p:spPr>
        <p:txBody>
          <a:bodyPr/>
          <a:lstStyle/>
          <a:p>
            <a:r>
              <a:rPr lang="en-US" smtClean="0"/>
              <a:t>TFS MSSCCI Provider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752600"/>
            <a:ext cx="872013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b="0" u="sng" smtClean="0"/>
              <a:t>http://tinyurl.com/5rjkxa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2971800"/>
            <a:ext cx="22399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848600" cy="609600"/>
          </a:xfrm>
        </p:spPr>
        <p:txBody>
          <a:bodyPr/>
          <a:lstStyle/>
          <a:p>
            <a:r>
              <a:rPr lang="en-US" smtClean="0"/>
              <a:t>Access Developer Extensions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b="0" u="sng" smtClean="0"/>
              <a:t>http://tinyurl.com/2mazyl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954213"/>
            <a:ext cx="87630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609600"/>
          </a:xfrm>
        </p:spPr>
        <p:txBody>
          <a:bodyPr/>
          <a:lstStyle/>
          <a:p>
            <a:r>
              <a:rPr lang="en-US" sz="4000" smtClean="0"/>
              <a:t>Source Control Options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7620000" cy="457200"/>
          </a:xfrm>
        </p:spPr>
        <p:txBody>
          <a:bodyPr/>
          <a:lstStyle/>
          <a:p>
            <a:r>
              <a:rPr lang="en-US" sz="2400" b="0" smtClean="0"/>
              <a:t>From the Source Control tab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905000"/>
            <a:ext cx="3505200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3886200"/>
            <a:ext cx="3987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Elbow Connector 6"/>
          <p:cNvCxnSpPr/>
          <p:nvPr/>
        </p:nvCxnSpPr>
        <p:spPr>
          <a:xfrm>
            <a:off x="4800600" y="3032125"/>
            <a:ext cx="914400" cy="777875"/>
          </a:xfrm>
          <a:prstGeom prst="bentConnector3">
            <a:avLst>
              <a:gd name="adj1" fmla="val 100000"/>
            </a:avLst>
          </a:prstGeom>
          <a:ln w="63500">
            <a:solidFill>
              <a:srgbClr val="FFFF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ETASpeakersBureauTemplate">
  <a:themeElements>
    <a:clrScheme name="INETASpeakersBureauTemplate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CCFF99"/>
      </a:hlink>
      <a:folHlink>
        <a:srgbClr val="CCFF99"/>
      </a:folHlink>
    </a:clrScheme>
    <a:fontScheme name="INETASpeakersBureau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ETASpeakersBureau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TASpeakersBureau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TASpeakersBureauTemplate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CCFF99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INETASpeakersBureauTemplate</Template>
  <TotalTime>308</TotalTime>
  <Words>324</Words>
  <Application>Microsoft Office PowerPoint</Application>
  <PresentationFormat>On-screen Show (4:3)</PresentationFormat>
  <Paragraphs>68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Impact</vt:lpstr>
      <vt:lpstr>Wingdings</vt:lpstr>
      <vt:lpstr>INETASpeakersBureauTemplate</vt:lpstr>
      <vt:lpstr>INETA The Face of .NET</vt:lpstr>
      <vt:lpstr>Richard Hundhausen</vt:lpstr>
      <vt:lpstr>Slide 3</vt:lpstr>
      <vt:lpstr>Slide 4</vt:lpstr>
      <vt:lpstr>Why Care About Source Control?</vt:lpstr>
      <vt:lpstr>Steps to Configure Access 2007</vt:lpstr>
      <vt:lpstr>TFS MSSCCI Provider</vt:lpstr>
      <vt:lpstr>Access Developer Extensions</vt:lpstr>
      <vt:lpstr>Source Control Options</vt:lpstr>
      <vt:lpstr>Working with Objects Under SCC</vt:lpstr>
      <vt:lpstr>The Process of Using SCC</vt:lpstr>
      <vt:lpstr>Team Explorer</vt:lpstr>
    </vt:vector>
  </TitlesOfParts>
  <Company>t-worx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Tracy Wittenkeller</dc:creator>
  <cp:lastModifiedBy>Richard Hundhausen</cp:lastModifiedBy>
  <cp:revision>30</cp:revision>
  <dcterms:created xsi:type="dcterms:W3CDTF">2006-05-12T18:25:23Z</dcterms:created>
  <dcterms:modified xsi:type="dcterms:W3CDTF">2008-09-16T23:53:23Z</dcterms:modified>
</cp:coreProperties>
</file>